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6" r:id="rId3"/>
    <p:sldMasterId id="214748372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Playfair Displ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Lato Light"/>
      <p:regular r:id="rId43"/>
      <p:bold r:id="rId44"/>
      <p:italic r:id="rId45"/>
      <p:boldItalic r:id="rId46"/>
    </p:embeddedFont>
    <p:embeddedFont>
      <p:font typeface="Lato Hairline"/>
      <p:regular r:id="rId47"/>
      <p:bold r:id="rId48"/>
      <p:italic r:id="rId49"/>
      <p:boldItalic r:id="rId50"/>
    </p:embeddedFont>
    <p:embeddedFont>
      <p:font typeface="Lato Black"/>
      <p:bold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Playfair Display Black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LatoLight-bold.fntdata"/><Relationship Id="rId43" Type="http://schemas.openxmlformats.org/officeDocument/2006/relationships/font" Target="fonts/LatoLight-regular.fntdata"/><Relationship Id="rId46" Type="http://schemas.openxmlformats.org/officeDocument/2006/relationships/font" Target="fonts/LatoLight-boldItalic.fntdata"/><Relationship Id="rId45" Type="http://schemas.openxmlformats.org/officeDocument/2006/relationships/font" Target="fonts/Lato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LatoHairline-bold.fntdata"/><Relationship Id="rId47" Type="http://schemas.openxmlformats.org/officeDocument/2006/relationships/font" Target="fonts/LatoHairline-regular.fntdata"/><Relationship Id="rId49" Type="http://schemas.openxmlformats.org/officeDocument/2006/relationships/font" Target="fonts/LatoHairlin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PlayfairDisplay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PlayfairDisplay-italic.fntdata"/><Relationship Id="rId36" Type="http://schemas.openxmlformats.org/officeDocument/2006/relationships/font" Target="fonts/PlayfairDisplay-bold.fntdata"/><Relationship Id="rId39" Type="http://schemas.openxmlformats.org/officeDocument/2006/relationships/font" Target="fonts/Lato-regular.fntdata"/><Relationship Id="rId38" Type="http://schemas.openxmlformats.org/officeDocument/2006/relationships/font" Target="fonts/PlayfairDisplay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Black-bold.fntdata"/><Relationship Id="rId50" Type="http://schemas.openxmlformats.org/officeDocument/2006/relationships/font" Target="fonts/LatoHairline-boldItalic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LatoBlack-bold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57" Type="http://schemas.openxmlformats.org/officeDocument/2006/relationships/font" Target="fonts/PlayfairDisplayBlack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PlayfairDisplayBlack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5ab7fce49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5ab7fce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5ab7fce49_0_34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5ab7fce49_0_3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5ab7fce49_0_34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5ab7fce49_0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5ab7fce49_0_34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55ab7fce49_0_3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5a05784397_0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5a057843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5ab7fce49_0_34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5ab7fce49_0_3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a05784397_0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a057843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5a05784397_0_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5a057843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5ab7fce49_0_34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5ab7fce49_0_3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5ab7fce49_0_3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55ab7fce49_0_3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5ab7fce49_0_34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5ab7fce49_0_3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5ab7fce49_0_8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5ab7fce49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5a05784397_0_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5a0578439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5a05784397_0_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5a0578439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55ab7fce49_0_34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55ab7fce49_0_3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a05784397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a0578439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5a05784397_0_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5a0578439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55ab7fce49_0_3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55ab7fce49_0_3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5ab7fce49_0_16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5ab7fce49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5ab7fce49_0_2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55ab7fce49_0_2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5ab7fce49_0_339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55ab7fce49_0_3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55ab7fce49_0_33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55ab7fce49_0_3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5ab7fce49_0_34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5ab7fce49_0_3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5ab7fce49_0_25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5ab7fce49_0_2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55ab7fce49_0_34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55ab7fce49_0_3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s://drive.google.com/drive/folders/0B_fNwe_LzNRdeUJJaVZQSGQtMlE?ogsrc=32" TargetMode="External"/><Relationship Id="rId7" Type="http://schemas.openxmlformats.org/officeDocument/2006/relationships/hyperlink" Target="https://drive.google.com/drive/u/1/folders/15T_MmYFNn3abBV4I-mzd1Uxzr8NEZr23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drive.google.com/drive/folders/0Bw6p1xk0J5isbHQ0MzlUVHk2dzA" TargetMode="External"/><Relationship Id="rId3" Type="http://schemas.openxmlformats.org/officeDocument/2006/relationships/image" Target="../media/image55.png"/><Relationship Id="rId4" Type="http://schemas.openxmlformats.org/officeDocument/2006/relationships/image" Target="../media/image46.png"/><Relationship Id="rId5" Type="http://schemas.openxmlformats.org/officeDocument/2006/relationships/image" Target="../media/image7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6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jpg"/><Relationship Id="rId3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jpg"/><Relationship Id="rId3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51.jpg"/><Relationship Id="rId6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jpg"/><Relationship Id="rId3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jpg"/><Relationship Id="rId3" Type="http://schemas.openxmlformats.org/officeDocument/2006/relationships/image" Target="../media/image1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4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www.ipponusa.com" TargetMode="External"/><Relationship Id="rId4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1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4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jpg"/><Relationship Id="rId3" Type="http://schemas.openxmlformats.org/officeDocument/2006/relationships/image" Target="../media/image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1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jp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jpg"/><Relationship Id="rId3" Type="http://schemas.openxmlformats.org/officeDocument/2006/relationships/image" Target="../media/image12.png"/></Relationships>
</file>

<file path=ppt/slideLayouts/_rels/slideLayout7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67.png"/><Relationship Id="rId13" Type="http://schemas.openxmlformats.org/officeDocument/2006/relationships/image" Target="../media/image60.png"/><Relationship Id="rId1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71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Relationship Id="rId5" Type="http://schemas.openxmlformats.org/officeDocument/2006/relationships/image" Target="../media/image65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Relationship Id="rId8" Type="http://schemas.openxmlformats.org/officeDocument/2006/relationships/image" Target="../media/image6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mailto:Contact@ippon.fr" TargetMode="External"/><Relationship Id="rId3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 d'entré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575600"/>
            <a:ext cx="9144000" cy="2282400"/>
          </a:xfrm>
          <a:prstGeom prst="rect">
            <a:avLst/>
          </a:prstGeom>
          <a:solidFill>
            <a:srgbClr val="FCC0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4842500"/>
            <a:ext cx="7772400" cy="17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pic>
        <p:nvPicPr>
          <p:cNvPr descr="logo_HD_300dpi.jpg"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8998" y="298275"/>
            <a:ext cx="5827300" cy="40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client - Blanc 1">
  <p:cSld name="TITLE_5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5953967"/>
            <a:ext cx="741149" cy="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 rotWithShape="1">
          <a:blip r:embed="rId3">
            <a:alphaModFix/>
          </a:blip>
          <a:srcRect b="12501" l="0" r="0" t="3089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304800" y="3011067"/>
            <a:ext cx="6420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70" name="Google Shape;70;p12"/>
          <p:cNvCxnSpPr/>
          <p:nvPr/>
        </p:nvCxnSpPr>
        <p:spPr>
          <a:xfrm>
            <a:off x="384621" y="24349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2"/>
          <p:cNvCxnSpPr/>
          <p:nvPr/>
        </p:nvCxnSpPr>
        <p:spPr>
          <a:xfrm>
            <a:off x="644469" y="24349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2"/>
          <p:cNvSpPr txBox="1"/>
          <p:nvPr>
            <p:ph idx="2" type="subTitle"/>
          </p:nvPr>
        </p:nvSpPr>
        <p:spPr>
          <a:xfrm>
            <a:off x="304800" y="4211000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3" name="Google Shape;73;p12"/>
          <p:cNvSpPr/>
          <p:nvPr/>
        </p:nvSpPr>
        <p:spPr>
          <a:xfrm>
            <a:off x="385200" y="506400"/>
            <a:ext cx="2008200" cy="1471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2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guide">
  <p:cSld name="CUSTOM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831375" y="1411633"/>
            <a:ext cx="4039200" cy="213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65905" y="1914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8" name="Google Shape;78;p13"/>
          <p:cNvCxnSpPr/>
          <p:nvPr/>
        </p:nvCxnSpPr>
        <p:spPr>
          <a:xfrm>
            <a:off x="156021" y="2030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3"/>
          <p:cNvCxnSpPr/>
          <p:nvPr/>
        </p:nvCxnSpPr>
        <p:spPr>
          <a:xfrm>
            <a:off x="415869" y="2030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3"/>
          <p:cNvSpPr txBox="1"/>
          <p:nvPr/>
        </p:nvSpPr>
        <p:spPr>
          <a:xfrm>
            <a:off x="65900" y="552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ato"/>
                <a:ea typeface="Lato"/>
                <a:cs typeface="Lato"/>
                <a:sym typeface="Lato"/>
              </a:rPr>
              <a:t>Comment utiliser le template des présentations Ippon ?</a:t>
            </a:r>
            <a:endParaRPr i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163100" y="992667"/>
            <a:ext cx="975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Typographie</a:t>
            </a:r>
            <a:r>
              <a:rPr i="1" lang="en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313425" y="1772833"/>
            <a:ext cx="494400" cy="659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344325" y="1871033"/>
            <a:ext cx="432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245179" y="1310017"/>
            <a:ext cx="1362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Playfair Display</a:t>
            </a:r>
            <a:endParaRPr sz="9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5775" y="2390833"/>
            <a:ext cx="1109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049829" y="1772833"/>
            <a:ext cx="494400" cy="659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80729" y="1871033"/>
            <a:ext cx="432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42179" y="2390833"/>
            <a:ext cx="1109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Bold</a:t>
            </a:r>
            <a:endParaRPr b="1"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989825" y="1772833"/>
            <a:ext cx="494400" cy="659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2020725" y="1871033"/>
            <a:ext cx="432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Aa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292429" y="1310017"/>
            <a:ext cx="1362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682175" y="2390833"/>
            <a:ext cx="1109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Clair</a:t>
            </a:r>
            <a:endParaRPr sz="1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2726229" y="1772833"/>
            <a:ext cx="494400" cy="659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2757129" y="1871033"/>
            <a:ext cx="432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2418579" y="2390833"/>
            <a:ext cx="1109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3488229" y="1772833"/>
            <a:ext cx="494400" cy="659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3519129" y="1871033"/>
            <a:ext cx="432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3180579" y="2390833"/>
            <a:ext cx="1109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Bold</a:t>
            </a:r>
            <a:endParaRPr b="1"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156025" y="3024667"/>
            <a:ext cx="975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i="1" lang="en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56025" y="3388267"/>
            <a:ext cx="38265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La taille des titres des intercalaires est de 30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Sur fond blanc : liseret noir et rouge, titre en noir.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175" y="4579893"/>
            <a:ext cx="2869350" cy="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" y="5595869"/>
            <a:ext cx="2869348" cy="52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156025" y="5191010"/>
            <a:ext cx="3072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Sur fond noir : liseret blanc et rouge, titre en blanc.</a:t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4945400" y="1571433"/>
            <a:ext cx="3826500" cy="19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La taille des titres des pages intérieures est de 14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La taille du texte (Lato) varie de 9 à 12.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Les formes carrés avec une ombre projetée sont à privilégier.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4524141" y="1193000"/>
            <a:ext cx="3600" cy="4472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4732675" y="992667"/>
            <a:ext cx="2119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Pages intérieures</a:t>
            </a:r>
            <a:r>
              <a:rPr i="1" lang="en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4732675" y="3849235"/>
            <a:ext cx="2119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Iconographie</a:t>
            </a:r>
            <a:r>
              <a:rPr i="1" lang="en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4">
            <a:alphaModFix/>
          </a:blip>
          <a:srcRect b="82301" l="0" r="0" t="0"/>
          <a:stretch/>
        </p:blipFill>
        <p:spPr>
          <a:xfrm>
            <a:off x="5165655" y="4255655"/>
            <a:ext cx="275058" cy="64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5">
            <a:alphaModFix/>
          </a:blip>
          <a:srcRect b="86728" l="0" r="0" t="0"/>
          <a:stretch/>
        </p:blipFill>
        <p:spPr>
          <a:xfrm>
            <a:off x="4792413" y="4251534"/>
            <a:ext cx="261554" cy="69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5771002" y="4212833"/>
            <a:ext cx="1880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Toutes les icônes sont </a:t>
            </a:r>
            <a:r>
              <a:rPr b="1" lang="en" sz="9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réunies</a:t>
            </a:r>
            <a:r>
              <a:rPr b="1" lang="en" sz="10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ici</a:t>
            </a:r>
            <a:endParaRPr b="1" sz="1000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et </a:t>
            </a:r>
            <a:r>
              <a:rPr b="1"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là</a:t>
            </a:r>
            <a:r>
              <a:rPr b="1" lang="en" sz="9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en rouge </a:t>
            </a:r>
            <a:endParaRPr sz="9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4732675" y="5068435"/>
            <a:ext cx="2119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Couleurs</a:t>
            </a:r>
            <a:r>
              <a:rPr i="1" lang="en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4839400" y="5554600"/>
            <a:ext cx="255900" cy="341100"/>
          </a:xfrm>
          <a:prstGeom prst="ellipse">
            <a:avLst/>
          </a:prstGeom>
          <a:solidFill>
            <a:srgbClr val="19171E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5111540" y="5548327"/>
            <a:ext cx="722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#19171e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13"/>
          <p:cNvSpPr/>
          <p:nvPr/>
        </p:nvSpPr>
        <p:spPr>
          <a:xfrm>
            <a:off x="5982400" y="5554600"/>
            <a:ext cx="255900" cy="341100"/>
          </a:xfrm>
          <a:prstGeom prst="ellipse">
            <a:avLst/>
          </a:prstGeom>
          <a:solidFill>
            <a:srgbClr val="F95454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6254540" y="5548327"/>
            <a:ext cx="722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#f95454</a:t>
            </a:r>
            <a:endParaRPr sz="9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13"/>
          <p:cNvSpPr/>
          <p:nvPr/>
        </p:nvSpPr>
        <p:spPr>
          <a:xfrm>
            <a:off x="7125400" y="5554600"/>
            <a:ext cx="255900" cy="341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7397540" y="5548327"/>
            <a:ext cx="722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#ffffff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guide 2">
  <p:cSld name="CUSTOM_4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/>
        </p:nvSpPr>
        <p:spPr>
          <a:xfrm>
            <a:off x="147575" y="1195867"/>
            <a:ext cx="975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i="1" lang="en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4524141" y="1701000"/>
            <a:ext cx="3600" cy="4472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156025" y="1457867"/>
            <a:ext cx="3826500" cy="29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Les masques portant le nom “intercalaire” doivent obligatoirement comporter une image en arrière plan.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Pour accéder à la banque d’images, </a:t>
            </a:r>
            <a:r>
              <a:rPr b="1" lang="en" sz="900">
                <a:latin typeface="Lato"/>
                <a:ea typeface="Lato"/>
                <a:cs typeface="Lato"/>
                <a:sym typeface="Lato"/>
              </a:rPr>
              <a:t>cliquez </a:t>
            </a:r>
            <a:r>
              <a:rPr b="1"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ici</a:t>
            </a:r>
            <a:r>
              <a:rPr b="1" lang="en" sz="900">
                <a:latin typeface="Lato"/>
                <a:ea typeface="Lato"/>
                <a:cs typeface="Lato"/>
                <a:sym typeface="Lato"/>
              </a:rPr>
              <a:t>.</a:t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Les images ne doivent pas être déformées, la dimension des images sera préalablement adaptée à la slide intercalaire.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Pour insérer une image en arrière plan, cliquez en haut sur “Arrière-plan…”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Cliquez ensuite sur “Sélectionner…”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9" y="3633998"/>
            <a:ext cx="1414199" cy="1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69" y="680431"/>
            <a:ext cx="3392059" cy="2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 txBox="1"/>
          <p:nvPr/>
        </p:nvSpPr>
        <p:spPr>
          <a:xfrm>
            <a:off x="156025" y="5609705"/>
            <a:ext cx="3826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Cliquez ensuite sur Google Drive et choisissez une image se trouvant dans le dossier Drive correspondant.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6" name="Google Shape;12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070" y="3958265"/>
            <a:ext cx="3392052" cy="19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/>
        </p:nvSpPr>
        <p:spPr>
          <a:xfrm>
            <a:off x="4945400" y="3603433"/>
            <a:ext cx="3826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Voici le rendu.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65905" y="1914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29" name="Google Shape;129;p14"/>
          <p:cNvCxnSpPr/>
          <p:nvPr/>
        </p:nvCxnSpPr>
        <p:spPr>
          <a:xfrm>
            <a:off x="156021" y="2030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4"/>
          <p:cNvCxnSpPr/>
          <p:nvPr/>
        </p:nvCxnSpPr>
        <p:spPr>
          <a:xfrm>
            <a:off x="415869" y="2030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4"/>
          <p:cNvSpPr txBox="1"/>
          <p:nvPr/>
        </p:nvSpPr>
        <p:spPr>
          <a:xfrm>
            <a:off x="65900" y="552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Comment utiliser le template des présentations Ippon ?</a:t>
            </a:r>
            <a:endParaRPr i="1"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guide 3">
  <p:cSld name="CUSTOM_4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/>
        </p:nvSpPr>
        <p:spPr>
          <a:xfrm>
            <a:off x="156025" y="1094267"/>
            <a:ext cx="975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i="1" lang="en" sz="10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i="1" sz="10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4524141" y="2005800"/>
            <a:ext cx="3600" cy="4472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156025" y="1559467"/>
            <a:ext cx="3826500" cy="29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Les masques “images gauche” et “image droite” nécessitent une image se trouvant dans l’encart correspondant. Les images ne devront pas être redimensionnées mais recadrées.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Pour recadrer une image, faites un clic droit sur celle-ci et cliquez sur “Recadrer l’image”.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Ne déplacez ensuite que les rectangles noirs afin de déplacer la zone d’affichage.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027" y="3669267"/>
            <a:ext cx="3625149" cy="2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 b="0" l="0" r="0" t="3260"/>
          <a:stretch/>
        </p:blipFill>
        <p:spPr>
          <a:xfrm>
            <a:off x="5013325" y="1977067"/>
            <a:ext cx="3978276" cy="3011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4922625" y="1557473"/>
            <a:ext cx="38265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 Light"/>
                <a:ea typeface="Lato Light"/>
                <a:cs typeface="Lato Light"/>
                <a:sym typeface="Lato Light"/>
              </a:rPr>
              <a:t>Voici le rendu attendu.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65905" y="1914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41" name="Google Shape;141;p15"/>
          <p:cNvCxnSpPr/>
          <p:nvPr/>
        </p:nvCxnSpPr>
        <p:spPr>
          <a:xfrm>
            <a:off x="156021" y="2030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5"/>
          <p:cNvCxnSpPr/>
          <p:nvPr/>
        </p:nvCxnSpPr>
        <p:spPr>
          <a:xfrm>
            <a:off x="415869" y="2030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5"/>
          <p:cNvSpPr txBox="1"/>
          <p:nvPr/>
        </p:nvSpPr>
        <p:spPr>
          <a:xfrm>
            <a:off x="65900" y="552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ato Light"/>
                <a:ea typeface="Lato Light"/>
                <a:cs typeface="Lato Light"/>
                <a:sym typeface="Lato Light"/>
              </a:rPr>
              <a:t>Comment utiliser la présentation corporate Ippon ?</a:t>
            </a:r>
            <a:endParaRPr i="1"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lle">
  <p:cSld name="TITLE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/>
          <p:nvPr/>
        </p:nvSpPr>
        <p:spPr>
          <a:xfrm>
            <a:off x="-4502" y="3200"/>
            <a:ext cx="9153000" cy="685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381000" y="16806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p16"/>
          <p:cNvSpPr txBox="1"/>
          <p:nvPr>
            <p:ph idx="2" type="subTitle"/>
          </p:nvPr>
        </p:nvSpPr>
        <p:spPr>
          <a:xfrm>
            <a:off x="385975" y="13758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9" name="Google Shape;149;p16"/>
          <p:cNvSpPr txBox="1"/>
          <p:nvPr>
            <p:ph idx="3" type="subTitle"/>
          </p:nvPr>
        </p:nvSpPr>
        <p:spPr>
          <a:xfrm>
            <a:off x="3310563" y="16806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4" type="subTitle"/>
          </p:nvPr>
        </p:nvSpPr>
        <p:spPr>
          <a:xfrm>
            <a:off x="3315538" y="13758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1" name="Google Shape;151;p16"/>
          <p:cNvSpPr txBox="1"/>
          <p:nvPr>
            <p:ph idx="5" type="subTitle"/>
          </p:nvPr>
        </p:nvSpPr>
        <p:spPr>
          <a:xfrm>
            <a:off x="6240138" y="16806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6" type="subTitle"/>
          </p:nvPr>
        </p:nvSpPr>
        <p:spPr>
          <a:xfrm>
            <a:off x="6245113" y="13758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7" type="subTitle"/>
          </p:nvPr>
        </p:nvSpPr>
        <p:spPr>
          <a:xfrm>
            <a:off x="381000" y="3757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8" type="subTitle"/>
          </p:nvPr>
        </p:nvSpPr>
        <p:spPr>
          <a:xfrm>
            <a:off x="385975" y="3249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9" type="subTitle"/>
          </p:nvPr>
        </p:nvSpPr>
        <p:spPr>
          <a:xfrm>
            <a:off x="3310563" y="3757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16"/>
          <p:cNvSpPr txBox="1"/>
          <p:nvPr>
            <p:ph idx="13" type="subTitle"/>
          </p:nvPr>
        </p:nvSpPr>
        <p:spPr>
          <a:xfrm>
            <a:off x="3315538" y="3249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7" name="Google Shape;157;p16"/>
          <p:cNvSpPr txBox="1"/>
          <p:nvPr>
            <p:ph idx="14" type="subTitle"/>
          </p:nvPr>
        </p:nvSpPr>
        <p:spPr>
          <a:xfrm>
            <a:off x="6240138" y="3757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5" type="subTitle"/>
          </p:nvPr>
        </p:nvSpPr>
        <p:spPr>
          <a:xfrm>
            <a:off x="6245113" y="3249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16" type="subTitle"/>
          </p:nvPr>
        </p:nvSpPr>
        <p:spPr>
          <a:xfrm>
            <a:off x="381000" y="5630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17" type="subTitle"/>
          </p:nvPr>
        </p:nvSpPr>
        <p:spPr>
          <a:xfrm>
            <a:off x="385975" y="5122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18" type="subTitle"/>
          </p:nvPr>
        </p:nvSpPr>
        <p:spPr>
          <a:xfrm>
            <a:off x="3310563" y="5630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19" type="subTitle"/>
          </p:nvPr>
        </p:nvSpPr>
        <p:spPr>
          <a:xfrm>
            <a:off x="3315538" y="5122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20" type="subTitle"/>
          </p:nvPr>
        </p:nvSpPr>
        <p:spPr>
          <a:xfrm>
            <a:off x="6240138" y="5630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21" type="subTitle"/>
          </p:nvPr>
        </p:nvSpPr>
        <p:spPr>
          <a:xfrm>
            <a:off x="6245113" y="5122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22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66" name="Google Shape;166;p16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6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16"/>
          <p:cNvSpPr txBox="1"/>
          <p:nvPr>
            <p:ph idx="23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9" name="Google Shape;169;p16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maire 1">
  <p:cSld name="TITLE_4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-4502" y="3200"/>
            <a:ext cx="9153000" cy="685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2" name="Google Shape;172;p17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7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17"/>
          <p:cNvSpPr txBox="1"/>
          <p:nvPr/>
        </p:nvSpPr>
        <p:spPr>
          <a:xfrm>
            <a:off x="308425" y="406400"/>
            <a:ext cx="115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Sommaire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Google Shape;175;p17"/>
          <p:cNvSpPr txBox="1"/>
          <p:nvPr>
            <p:ph idx="1" type="subTitle"/>
          </p:nvPr>
        </p:nvSpPr>
        <p:spPr>
          <a:xfrm>
            <a:off x="381000" y="16806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6" name="Google Shape;176;p17"/>
          <p:cNvSpPr txBox="1"/>
          <p:nvPr>
            <p:ph idx="2" type="subTitle"/>
          </p:nvPr>
        </p:nvSpPr>
        <p:spPr>
          <a:xfrm>
            <a:off x="385975" y="13758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3" type="subTitle"/>
          </p:nvPr>
        </p:nvSpPr>
        <p:spPr>
          <a:xfrm>
            <a:off x="3310563" y="16806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4" type="subTitle"/>
          </p:nvPr>
        </p:nvSpPr>
        <p:spPr>
          <a:xfrm>
            <a:off x="3315538" y="13758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5" type="subTitle"/>
          </p:nvPr>
        </p:nvSpPr>
        <p:spPr>
          <a:xfrm>
            <a:off x="6240138" y="16806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6" type="subTitle"/>
          </p:nvPr>
        </p:nvSpPr>
        <p:spPr>
          <a:xfrm>
            <a:off x="6245113" y="1375833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7" type="subTitle"/>
          </p:nvPr>
        </p:nvSpPr>
        <p:spPr>
          <a:xfrm>
            <a:off x="381000" y="3757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8" type="subTitle"/>
          </p:nvPr>
        </p:nvSpPr>
        <p:spPr>
          <a:xfrm>
            <a:off x="385975" y="3249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idx="9" type="subTitle"/>
          </p:nvPr>
        </p:nvSpPr>
        <p:spPr>
          <a:xfrm>
            <a:off x="3310563" y="3757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13" type="subTitle"/>
          </p:nvPr>
        </p:nvSpPr>
        <p:spPr>
          <a:xfrm>
            <a:off x="3315538" y="3249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5" name="Google Shape;185;p17"/>
          <p:cNvSpPr txBox="1"/>
          <p:nvPr>
            <p:ph idx="14" type="subTitle"/>
          </p:nvPr>
        </p:nvSpPr>
        <p:spPr>
          <a:xfrm>
            <a:off x="6240138" y="3757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15" type="subTitle"/>
          </p:nvPr>
        </p:nvSpPr>
        <p:spPr>
          <a:xfrm>
            <a:off x="6245113" y="3249400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16" type="subTitle"/>
          </p:nvPr>
        </p:nvSpPr>
        <p:spPr>
          <a:xfrm>
            <a:off x="381000" y="5630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8" name="Google Shape;188;p17"/>
          <p:cNvSpPr txBox="1"/>
          <p:nvPr>
            <p:ph idx="17" type="subTitle"/>
          </p:nvPr>
        </p:nvSpPr>
        <p:spPr>
          <a:xfrm>
            <a:off x="385975" y="5122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18" type="subTitle"/>
          </p:nvPr>
        </p:nvSpPr>
        <p:spPr>
          <a:xfrm>
            <a:off x="3310563" y="5630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0" name="Google Shape;190;p17"/>
          <p:cNvSpPr txBox="1"/>
          <p:nvPr>
            <p:ph idx="19" type="subTitle"/>
          </p:nvPr>
        </p:nvSpPr>
        <p:spPr>
          <a:xfrm>
            <a:off x="3315538" y="5122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20" type="subTitle"/>
          </p:nvPr>
        </p:nvSpPr>
        <p:spPr>
          <a:xfrm>
            <a:off x="6240138" y="5630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17"/>
          <p:cNvSpPr txBox="1"/>
          <p:nvPr>
            <p:ph idx="21" type="subTitle"/>
          </p:nvPr>
        </p:nvSpPr>
        <p:spPr>
          <a:xfrm>
            <a:off x="6245113" y="5122967"/>
            <a:ext cx="251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3" name="Google Shape;193;p17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nd noir">
  <p:cSld name="TITLE_4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-4502" y="3200"/>
            <a:ext cx="9153000" cy="685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18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97" name="Google Shape;197;p18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8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18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3" type="body"/>
          </p:nvPr>
        </p:nvSpPr>
        <p:spPr>
          <a:xfrm>
            <a:off x="308171" y="1700933"/>
            <a:ext cx="39504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4" type="body"/>
          </p:nvPr>
        </p:nvSpPr>
        <p:spPr>
          <a:xfrm>
            <a:off x="4258571" y="1700933"/>
            <a:ext cx="39504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2" name="Google Shape;202;p18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nd blanc">
  <p:cSld name="TITLE_4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>
            <a:off x="0" y="-133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4E7A"/>
              </a:solidFill>
            </a:endParaRPr>
          </a:p>
        </p:txBody>
      </p:sp>
      <p:sp>
        <p:nvSpPr>
          <p:cNvPr id="205" name="Google Shape;205;p19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06" name="Google Shape;206;p19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19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9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3" type="body"/>
          </p:nvPr>
        </p:nvSpPr>
        <p:spPr>
          <a:xfrm>
            <a:off x="308171" y="1700933"/>
            <a:ext cx="39504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4" type="body"/>
          </p:nvPr>
        </p:nvSpPr>
        <p:spPr>
          <a:xfrm>
            <a:off x="4258571" y="1700933"/>
            <a:ext cx="39504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" name="Google Shape;211;p19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">
  <p:cSld name="TITLE_1_1_1_1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3">
  <p:cSld name="TITLE_1_1_1_1_2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7" name="Google Shape;217;p21"/>
          <p:cNvCxnSpPr/>
          <p:nvPr/>
        </p:nvCxnSpPr>
        <p:spPr>
          <a:xfrm>
            <a:off x="1330269" y="17270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21"/>
          <p:cNvPicPr preferRelativeResize="0"/>
          <p:nvPr/>
        </p:nvPicPr>
        <p:blipFill rotWithShape="1">
          <a:blip r:embed="rId2">
            <a:alphaModFix/>
          </a:blip>
          <a:srcRect b="0" l="9180" r="14628" t="0"/>
          <a:stretch/>
        </p:blipFill>
        <p:spPr>
          <a:xfrm>
            <a:off x="2286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286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/>
          <p:nvPr/>
        </p:nvSpPr>
        <p:spPr>
          <a:xfrm>
            <a:off x="673450" y="1121800"/>
            <a:ext cx="4834500" cy="4614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21"/>
          <p:cNvCxnSpPr/>
          <p:nvPr/>
        </p:nvCxnSpPr>
        <p:spPr>
          <a:xfrm>
            <a:off x="1070421" y="17270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1"/>
          <p:cNvCxnSpPr/>
          <p:nvPr/>
        </p:nvCxnSpPr>
        <p:spPr>
          <a:xfrm>
            <a:off x="1330269" y="17270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1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 principal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000" cy="1143300"/>
          </a:xfrm>
          <a:prstGeom prst="rect">
            <a:avLst/>
          </a:prstGeom>
          <a:solidFill>
            <a:srgbClr val="FCC0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058725" y="0"/>
            <a:ext cx="70854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186375" y="1143200"/>
            <a:ext cx="8790900" cy="548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b="1" sz="2400"/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0" y="6631625"/>
            <a:ext cx="9144000" cy="226500"/>
          </a:xfrm>
          <a:prstGeom prst="rect">
            <a:avLst/>
          </a:prstGeom>
          <a:solidFill>
            <a:srgbClr val="FCC0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0" y="6565025"/>
            <a:ext cx="9144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Ippon Technologies © 2014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descr="logo_HD_300dpi.jpg"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49"/>
            <a:ext cx="1735425" cy="12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2">
  <p:cSld name="TITLE_1_1_1_1_2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2">
            <a:alphaModFix/>
          </a:blip>
          <a:srcRect b="0" l="5520" r="5591" t="0"/>
          <a:stretch/>
        </p:blipFill>
        <p:spPr>
          <a:xfrm flipH="1">
            <a:off x="2338992" y="0"/>
            <a:ext cx="6805007" cy="685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3125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/>
          <p:nvPr/>
        </p:nvSpPr>
        <p:spPr>
          <a:xfrm>
            <a:off x="673450" y="1121800"/>
            <a:ext cx="4834500" cy="4614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2"/>
          <p:cNvCxnSpPr/>
          <p:nvPr/>
        </p:nvCxnSpPr>
        <p:spPr>
          <a:xfrm>
            <a:off x="1070421" y="17270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2"/>
          <p:cNvCxnSpPr/>
          <p:nvPr/>
        </p:nvCxnSpPr>
        <p:spPr>
          <a:xfrm>
            <a:off x="1330269" y="17270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2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2 1">
  <p:cSld name="TITLE_1_1_1_1_2_3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7561" y="1"/>
            <a:ext cx="64164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727575" y="0"/>
            <a:ext cx="6416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>
            <a:off x="673450" y="1121800"/>
            <a:ext cx="4039200" cy="4614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3"/>
          <p:cNvCxnSpPr/>
          <p:nvPr/>
        </p:nvCxnSpPr>
        <p:spPr>
          <a:xfrm>
            <a:off x="1070421" y="17270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3"/>
          <p:cNvCxnSpPr/>
          <p:nvPr/>
        </p:nvCxnSpPr>
        <p:spPr>
          <a:xfrm>
            <a:off x="1330269" y="17270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- Verbatim 1">
  <p:cSld name="TITLE_1_1_1_1_2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2">
            <a:alphaModFix/>
          </a:blip>
          <a:srcRect b="0" l="18541" r="23678" t="0"/>
          <a:stretch/>
        </p:blipFill>
        <p:spPr>
          <a:xfrm>
            <a:off x="2286000" y="0"/>
            <a:ext cx="6858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2286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/>
          <p:nvPr/>
        </p:nvSpPr>
        <p:spPr>
          <a:xfrm>
            <a:off x="673450" y="1121800"/>
            <a:ext cx="4834500" cy="4614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24"/>
          <p:cNvCxnSpPr/>
          <p:nvPr/>
        </p:nvCxnSpPr>
        <p:spPr>
          <a:xfrm>
            <a:off x="1070421" y="17270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4"/>
          <p:cNvCxnSpPr/>
          <p:nvPr/>
        </p:nvCxnSpPr>
        <p:spPr>
          <a:xfrm>
            <a:off x="1330269" y="17270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batims">
  <p:cSld name="TITLE_1_1_1_1_2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batims 1">
  <p:cSld name="TITLE_1_1_1_1_2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6"/>
          <p:cNvPicPr preferRelativeResize="0"/>
          <p:nvPr/>
        </p:nvPicPr>
        <p:blipFill rotWithShape="1">
          <a:blip r:embed="rId2">
            <a:alphaModFix/>
          </a:blip>
          <a:srcRect b="0" l="9180" r="14628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49236" l="0" r="-14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3511500" y="1121800"/>
            <a:ext cx="4946700" cy="4614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26"/>
          <p:cNvCxnSpPr/>
          <p:nvPr/>
        </p:nvCxnSpPr>
        <p:spPr>
          <a:xfrm>
            <a:off x="3908471" y="174581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6"/>
          <p:cNvCxnSpPr/>
          <p:nvPr/>
        </p:nvCxnSpPr>
        <p:spPr>
          <a:xfrm>
            <a:off x="4168319" y="174581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6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droite">
  <p:cSld name="TITLE_3_7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7"/>
          <p:cNvSpPr txBox="1"/>
          <p:nvPr>
            <p:ph idx="1" type="subTitle"/>
          </p:nvPr>
        </p:nvSpPr>
        <p:spPr>
          <a:xfrm>
            <a:off x="304800" y="563033"/>
            <a:ext cx="3950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60" name="Google Shape;260;p27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7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27"/>
          <p:cNvSpPr txBox="1"/>
          <p:nvPr>
            <p:ph idx="2" type="body"/>
          </p:nvPr>
        </p:nvSpPr>
        <p:spPr>
          <a:xfrm>
            <a:off x="308171" y="1700933"/>
            <a:ext cx="39504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3" name="Google Shape;263;p27"/>
          <p:cNvSpPr txBox="1"/>
          <p:nvPr>
            <p:ph idx="3" type="subTitle"/>
          </p:nvPr>
        </p:nvSpPr>
        <p:spPr>
          <a:xfrm>
            <a:off x="304800" y="1162233"/>
            <a:ext cx="3950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4" name="Google Shape;264;p27"/>
          <p:cNvSpPr/>
          <p:nvPr/>
        </p:nvSpPr>
        <p:spPr>
          <a:xfrm>
            <a:off x="4563300" y="0"/>
            <a:ext cx="45807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gauche">
  <p:cSld name="TITLE_3_7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idx="1" type="subTitle"/>
          </p:nvPr>
        </p:nvSpPr>
        <p:spPr>
          <a:xfrm>
            <a:off x="4885500" y="563033"/>
            <a:ext cx="3949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68" name="Google Shape;268;p28"/>
          <p:cNvCxnSpPr/>
          <p:nvPr/>
        </p:nvCxnSpPr>
        <p:spPr>
          <a:xfrm>
            <a:off x="49653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8"/>
          <p:cNvCxnSpPr/>
          <p:nvPr/>
        </p:nvCxnSpPr>
        <p:spPr>
          <a:xfrm>
            <a:off x="52251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8"/>
          <p:cNvSpPr txBox="1"/>
          <p:nvPr>
            <p:ph idx="2" type="body"/>
          </p:nvPr>
        </p:nvSpPr>
        <p:spPr>
          <a:xfrm>
            <a:off x="4889875" y="1700933"/>
            <a:ext cx="39492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1" name="Google Shape;271;p28"/>
          <p:cNvSpPr txBox="1"/>
          <p:nvPr>
            <p:ph idx="3" type="subTitle"/>
          </p:nvPr>
        </p:nvSpPr>
        <p:spPr>
          <a:xfrm>
            <a:off x="4885500" y="1162233"/>
            <a:ext cx="3949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2" name="Google Shape;272;p28"/>
          <p:cNvSpPr/>
          <p:nvPr/>
        </p:nvSpPr>
        <p:spPr>
          <a:xfrm>
            <a:off x="0" y="0"/>
            <a:ext cx="45807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avec 5 items">
  <p:cSld name="CUSTOM_6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/>
          <p:nvPr/>
        </p:nvSpPr>
        <p:spPr>
          <a:xfrm>
            <a:off x="3312000" y="1610300"/>
            <a:ext cx="2530800" cy="2001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/>
          <p:nvPr/>
        </p:nvSpPr>
        <p:spPr>
          <a:xfrm>
            <a:off x="6238800" y="1610300"/>
            <a:ext cx="2530800" cy="2001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>
            <a:off x="6238800" y="3899800"/>
            <a:ext cx="2530800" cy="2001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3312000" y="3899833"/>
            <a:ext cx="2530800" cy="2001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381000" y="1610300"/>
            <a:ext cx="2530800" cy="2001600"/>
          </a:xfrm>
          <a:prstGeom prst="rect">
            <a:avLst/>
          </a:prstGeom>
          <a:solidFill>
            <a:srgbClr val="F95454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381000" y="3899800"/>
            <a:ext cx="2530800" cy="2001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9"/>
          <p:cNvSpPr txBox="1"/>
          <p:nvPr>
            <p:ph idx="1" type="subTitle"/>
          </p:nvPr>
        </p:nvSpPr>
        <p:spPr>
          <a:xfrm>
            <a:off x="304800" y="563038"/>
            <a:ext cx="6765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282" name="Google Shape;282;p29"/>
          <p:cNvCxnSpPr/>
          <p:nvPr/>
        </p:nvCxnSpPr>
        <p:spPr>
          <a:xfrm>
            <a:off x="441493" y="406267"/>
            <a:ext cx="421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9"/>
          <p:cNvCxnSpPr/>
          <p:nvPr/>
        </p:nvCxnSpPr>
        <p:spPr>
          <a:xfrm>
            <a:off x="886481" y="406267"/>
            <a:ext cx="234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9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85" name="Google Shape;285;p29"/>
          <p:cNvSpPr txBox="1"/>
          <p:nvPr>
            <p:ph type="title"/>
          </p:nvPr>
        </p:nvSpPr>
        <p:spPr>
          <a:xfrm>
            <a:off x="812250" y="2077900"/>
            <a:ext cx="1668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86" name="Google Shape;286;p29"/>
          <p:cNvSpPr txBox="1"/>
          <p:nvPr>
            <p:ph idx="3" type="title"/>
          </p:nvPr>
        </p:nvSpPr>
        <p:spPr>
          <a:xfrm>
            <a:off x="3741150" y="2077900"/>
            <a:ext cx="1668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7" name="Google Shape;287;p29"/>
          <p:cNvSpPr txBox="1"/>
          <p:nvPr>
            <p:ph idx="4" type="body"/>
          </p:nvPr>
        </p:nvSpPr>
        <p:spPr>
          <a:xfrm>
            <a:off x="3618150" y="2847933"/>
            <a:ext cx="19143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8" name="Google Shape;288;p29"/>
          <p:cNvSpPr txBox="1"/>
          <p:nvPr>
            <p:ph idx="5" type="title"/>
          </p:nvPr>
        </p:nvSpPr>
        <p:spPr>
          <a:xfrm>
            <a:off x="6670050" y="2077900"/>
            <a:ext cx="1668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9" name="Google Shape;289;p29"/>
          <p:cNvSpPr txBox="1"/>
          <p:nvPr>
            <p:ph idx="6" type="body"/>
          </p:nvPr>
        </p:nvSpPr>
        <p:spPr>
          <a:xfrm>
            <a:off x="6547050" y="2847933"/>
            <a:ext cx="19143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0" name="Google Shape;290;p29"/>
          <p:cNvSpPr txBox="1"/>
          <p:nvPr>
            <p:ph idx="7" type="title"/>
          </p:nvPr>
        </p:nvSpPr>
        <p:spPr>
          <a:xfrm>
            <a:off x="6670050" y="4387633"/>
            <a:ext cx="1668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1" name="Google Shape;291;p29"/>
          <p:cNvSpPr txBox="1"/>
          <p:nvPr>
            <p:ph idx="8" type="body"/>
          </p:nvPr>
        </p:nvSpPr>
        <p:spPr>
          <a:xfrm>
            <a:off x="6547050" y="5157667"/>
            <a:ext cx="19143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9" type="title"/>
          </p:nvPr>
        </p:nvSpPr>
        <p:spPr>
          <a:xfrm>
            <a:off x="3743250" y="4387633"/>
            <a:ext cx="1668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13" type="body"/>
          </p:nvPr>
        </p:nvSpPr>
        <p:spPr>
          <a:xfrm>
            <a:off x="3620250" y="5157667"/>
            <a:ext cx="19143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4" name="Google Shape;294;p29"/>
          <p:cNvSpPr txBox="1"/>
          <p:nvPr>
            <p:ph idx="14" type="title"/>
          </p:nvPr>
        </p:nvSpPr>
        <p:spPr>
          <a:xfrm>
            <a:off x="816450" y="4387633"/>
            <a:ext cx="1668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5" name="Google Shape;295;p29"/>
          <p:cNvSpPr txBox="1"/>
          <p:nvPr>
            <p:ph idx="15" type="body"/>
          </p:nvPr>
        </p:nvSpPr>
        <p:spPr>
          <a:xfrm>
            <a:off x="693450" y="5157667"/>
            <a:ext cx="19143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6" name="Google Shape;296;p29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">
  <p:cSld name="CUSTOM_7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>
            <a:off x="0" y="0"/>
            <a:ext cx="2427300" cy="6858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630925" y="2265800"/>
            <a:ext cx="2493900" cy="2326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30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0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3" name="Google Shape;303;p30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4" name="Google Shape;304;p30"/>
          <p:cNvSpPr/>
          <p:nvPr/>
        </p:nvSpPr>
        <p:spPr>
          <a:xfrm>
            <a:off x="3954975" y="685000"/>
            <a:ext cx="1727100" cy="26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164775" y="685000"/>
            <a:ext cx="1727100" cy="26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3954975" y="3631400"/>
            <a:ext cx="1727100" cy="26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6164775" y="3631400"/>
            <a:ext cx="1727100" cy="26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 txBox="1"/>
          <p:nvPr>
            <p:ph idx="3" type="subTitle"/>
          </p:nvPr>
        </p:nvSpPr>
        <p:spPr>
          <a:xfrm>
            <a:off x="906925" y="2793600"/>
            <a:ext cx="19419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" name="Google Shape;309;p30"/>
          <p:cNvSpPr txBox="1"/>
          <p:nvPr>
            <p:ph idx="4" type="subTitle"/>
          </p:nvPr>
        </p:nvSpPr>
        <p:spPr>
          <a:xfrm>
            <a:off x="4192525" y="1149367"/>
            <a:ext cx="1209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0" name="Google Shape;310;p30"/>
          <p:cNvSpPr txBox="1"/>
          <p:nvPr>
            <p:ph idx="5" type="body"/>
          </p:nvPr>
        </p:nvSpPr>
        <p:spPr>
          <a:xfrm>
            <a:off x="4192525" y="2036467"/>
            <a:ext cx="1209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1" name="Google Shape;311;p30"/>
          <p:cNvSpPr txBox="1"/>
          <p:nvPr>
            <p:ph idx="6" type="subTitle"/>
          </p:nvPr>
        </p:nvSpPr>
        <p:spPr>
          <a:xfrm>
            <a:off x="6423675" y="1149367"/>
            <a:ext cx="1209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2" name="Google Shape;312;p30"/>
          <p:cNvSpPr txBox="1"/>
          <p:nvPr>
            <p:ph idx="7" type="body"/>
          </p:nvPr>
        </p:nvSpPr>
        <p:spPr>
          <a:xfrm>
            <a:off x="6387788" y="2036467"/>
            <a:ext cx="1209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3" name="Google Shape;313;p30"/>
          <p:cNvSpPr txBox="1"/>
          <p:nvPr>
            <p:ph idx="8" type="subTitle"/>
          </p:nvPr>
        </p:nvSpPr>
        <p:spPr>
          <a:xfrm>
            <a:off x="4192525" y="4197367"/>
            <a:ext cx="1209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4" name="Google Shape;314;p30"/>
          <p:cNvSpPr txBox="1"/>
          <p:nvPr>
            <p:ph idx="9" type="subTitle"/>
          </p:nvPr>
        </p:nvSpPr>
        <p:spPr>
          <a:xfrm>
            <a:off x="6423675" y="4197367"/>
            <a:ext cx="1209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5" name="Google Shape;315;p30"/>
          <p:cNvSpPr txBox="1"/>
          <p:nvPr>
            <p:ph idx="13" type="body"/>
          </p:nvPr>
        </p:nvSpPr>
        <p:spPr>
          <a:xfrm>
            <a:off x="6387788" y="5084467"/>
            <a:ext cx="1209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6" name="Google Shape;316;p30"/>
          <p:cNvSpPr txBox="1"/>
          <p:nvPr>
            <p:ph idx="14" type="body"/>
          </p:nvPr>
        </p:nvSpPr>
        <p:spPr>
          <a:xfrm>
            <a:off x="4192525" y="5084467"/>
            <a:ext cx="1209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7" name="Google Shape;317;p30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">
  <p:cSld name="CUSTOM_7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31075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1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1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1"/>
          <p:cNvSpPr txBox="1"/>
          <p:nvPr>
            <p:ph idx="1" type="subTitle"/>
          </p:nvPr>
        </p:nvSpPr>
        <p:spPr>
          <a:xfrm>
            <a:off x="304800" y="461433"/>
            <a:ext cx="27225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3" name="Google Shape;323;p31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 section">
  <p:cSld name="TITLE_AND_BODY_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631625"/>
            <a:ext cx="9144000" cy="226500"/>
          </a:xfrm>
          <a:prstGeom prst="rect">
            <a:avLst/>
          </a:prstGeom>
          <a:solidFill>
            <a:srgbClr val="FCC0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942200"/>
            <a:ext cx="9144000" cy="2244300"/>
          </a:xfrm>
          <a:prstGeom prst="rect">
            <a:avLst/>
          </a:prstGeom>
          <a:solidFill>
            <a:srgbClr val="FCC0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1566759"/>
            <a:ext cx="8229600" cy="29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0" y="6565025"/>
            <a:ext cx="9144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Ippon Technologies © 2014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 2">
  <p:cSld name="CUSTOM_7_2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 1">
  <p:cSld name="CUSTOM_7_2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3"/>
          <p:cNvPicPr preferRelativeResize="0"/>
          <p:nvPr/>
        </p:nvPicPr>
        <p:blipFill rotWithShape="1">
          <a:blip r:embed="rId2">
            <a:alphaModFix/>
          </a:blip>
          <a:srcRect b="3987" l="4632" r="3278" t="9879"/>
          <a:stretch/>
        </p:blipFill>
        <p:spPr>
          <a:xfrm flipH="1" rot="10800000">
            <a:off x="1" y="-2"/>
            <a:ext cx="4120525" cy="685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898" y="13041"/>
            <a:ext cx="502347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33"/>
          <p:cNvCxnSpPr/>
          <p:nvPr/>
        </p:nvCxnSpPr>
        <p:spPr>
          <a:xfrm>
            <a:off x="4339596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3"/>
          <p:cNvCxnSpPr/>
          <p:nvPr/>
        </p:nvCxnSpPr>
        <p:spPr>
          <a:xfrm>
            <a:off x="4599444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3"/>
          <p:cNvSpPr txBox="1"/>
          <p:nvPr>
            <p:ph idx="1" type="subTitle"/>
          </p:nvPr>
        </p:nvSpPr>
        <p:spPr>
          <a:xfrm>
            <a:off x="4259775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33"/>
          <p:cNvSpPr/>
          <p:nvPr/>
        </p:nvSpPr>
        <p:spPr>
          <a:xfrm>
            <a:off x="4367834" y="1310500"/>
            <a:ext cx="1727100" cy="2332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/>
          <p:cNvSpPr/>
          <p:nvPr/>
        </p:nvSpPr>
        <p:spPr>
          <a:xfrm>
            <a:off x="6272834" y="1310500"/>
            <a:ext cx="2616300" cy="4947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/>
          <p:nvPr/>
        </p:nvSpPr>
        <p:spPr>
          <a:xfrm>
            <a:off x="4367834" y="3926230"/>
            <a:ext cx="1727100" cy="2332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2 1 1">
  <p:cSld name="CUSTOM_7_2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0525" y="0"/>
            <a:ext cx="502347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4"/>
          <p:cNvCxnSpPr/>
          <p:nvPr/>
        </p:nvCxnSpPr>
        <p:spPr>
          <a:xfrm>
            <a:off x="4339596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4"/>
          <p:cNvCxnSpPr/>
          <p:nvPr/>
        </p:nvCxnSpPr>
        <p:spPr>
          <a:xfrm>
            <a:off x="4599444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4"/>
          <p:cNvSpPr txBox="1"/>
          <p:nvPr>
            <p:ph idx="1" type="subTitle"/>
          </p:nvPr>
        </p:nvSpPr>
        <p:spPr>
          <a:xfrm>
            <a:off x="4259775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1" name="Google Shape;341;p34"/>
          <p:cNvSpPr/>
          <p:nvPr/>
        </p:nvSpPr>
        <p:spPr>
          <a:xfrm>
            <a:off x="4367834" y="1310500"/>
            <a:ext cx="1727100" cy="2332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"/>
          <p:cNvSpPr/>
          <p:nvPr/>
        </p:nvSpPr>
        <p:spPr>
          <a:xfrm>
            <a:off x="6272834" y="1310500"/>
            <a:ext cx="2616300" cy="4947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4367834" y="3926230"/>
            <a:ext cx="1727100" cy="2332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3">
            <a:alphaModFix/>
          </a:blip>
          <a:srcRect b="0" l="25527" r="29411" t="0"/>
          <a:stretch/>
        </p:blipFill>
        <p:spPr>
          <a:xfrm>
            <a:off x="0" y="0"/>
            <a:ext cx="41205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">
  <p:cSld name="CUSTOM_7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/>
          <p:cNvPicPr preferRelativeResize="0"/>
          <p:nvPr/>
        </p:nvPicPr>
        <p:blipFill rotWithShape="1">
          <a:blip r:embed="rId2">
            <a:alphaModFix/>
          </a:blip>
          <a:srcRect b="0" l="14042" r="26454" t="0"/>
          <a:stretch/>
        </p:blipFill>
        <p:spPr>
          <a:xfrm>
            <a:off x="-18350" y="6200"/>
            <a:ext cx="458212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212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5"/>
          <p:cNvCxnSpPr/>
          <p:nvPr/>
        </p:nvCxnSpPr>
        <p:spPr>
          <a:xfrm>
            <a:off x="5828175" y="2538967"/>
            <a:ext cx="0" cy="25353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350" name="Google Shape;350;p35"/>
          <p:cNvCxnSpPr/>
          <p:nvPr/>
        </p:nvCxnSpPr>
        <p:spPr>
          <a:xfrm>
            <a:off x="49653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5"/>
          <p:cNvCxnSpPr/>
          <p:nvPr/>
        </p:nvCxnSpPr>
        <p:spPr>
          <a:xfrm>
            <a:off x="52251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5"/>
          <p:cNvSpPr txBox="1"/>
          <p:nvPr>
            <p:ph idx="1" type="subTitle"/>
          </p:nvPr>
        </p:nvSpPr>
        <p:spPr>
          <a:xfrm>
            <a:off x="4889125" y="563033"/>
            <a:ext cx="4198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53" name="Google Shape;353;p35"/>
          <p:cNvSpPr txBox="1"/>
          <p:nvPr>
            <p:ph idx="2" type="subTitle"/>
          </p:nvPr>
        </p:nvSpPr>
        <p:spPr>
          <a:xfrm>
            <a:off x="4886400" y="857433"/>
            <a:ext cx="4198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4" name="Google Shape;354;p35"/>
          <p:cNvSpPr txBox="1"/>
          <p:nvPr>
            <p:ph idx="3" type="subTitle"/>
          </p:nvPr>
        </p:nvSpPr>
        <p:spPr>
          <a:xfrm>
            <a:off x="3312375" y="2235800"/>
            <a:ext cx="17820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5" name="Google Shape;355;p35"/>
          <p:cNvSpPr txBox="1"/>
          <p:nvPr>
            <p:ph idx="4" type="body"/>
          </p:nvPr>
        </p:nvSpPr>
        <p:spPr>
          <a:xfrm>
            <a:off x="3312375" y="3319367"/>
            <a:ext cx="17820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5" type="subTitle"/>
          </p:nvPr>
        </p:nvSpPr>
        <p:spPr>
          <a:xfrm>
            <a:off x="6360375" y="2235800"/>
            <a:ext cx="17820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i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6" type="body"/>
          </p:nvPr>
        </p:nvSpPr>
        <p:spPr>
          <a:xfrm>
            <a:off x="6360375" y="3319367"/>
            <a:ext cx="17820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8" name="Google Shape;358;p35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 2">
  <p:cSld name="CUSTOM_7_1_2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 1">
  <p:cSld name="CUSTOM_7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/>
          <p:nvPr/>
        </p:nvSpPr>
        <p:spPr>
          <a:xfrm>
            <a:off x="0" y="0"/>
            <a:ext cx="3829800" cy="68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37"/>
          <p:cNvPicPr preferRelativeResize="0"/>
          <p:nvPr/>
        </p:nvPicPr>
        <p:blipFill rotWithShape="1">
          <a:blip r:embed="rId2">
            <a:alphaModFix amt="46000"/>
          </a:blip>
          <a:srcRect b="0" l="1766" r="20750" t="0"/>
          <a:stretch/>
        </p:blipFill>
        <p:spPr>
          <a:xfrm>
            <a:off x="3829875" y="0"/>
            <a:ext cx="531412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7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7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7"/>
          <p:cNvSpPr/>
          <p:nvPr/>
        </p:nvSpPr>
        <p:spPr>
          <a:xfrm>
            <a:off x="902050" y="2034800"/>
            <a:ext cx="4042200" cy="2788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7"/>
          <p:cNvSpPr txBox="1"/>
          <p:nvPr>
            <p:ph idx="1" type="body"/>
          </p:nvPr>
        </p:nvSpPr>
        <p:spPr>
          <a:xfrm>
            <a:off x="1192300" y="2399200"/>
            <a:ext cx="34617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69" name="Google Shape;369;p37"/>
          <p:cNvSpPr txBox="1"/>
          <p:nvPr>
            <p:ph idx="3" type="subTitle"/>
          </p:nvPr>
        </p:nvSpPr>
        <p:spPr>
          <a:xfrm>
            <a:off x="304800" y="563038"/>
            <a:ext cx="6765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70" name="Google Shape;370;p37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ement principal - 4 éléments secondaires 1 1 1">
  <p:cSld name="CUSTOM_7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/>
          <p:nvPr/>
        </p:nvSpPr>
        <p:spPr>
          <a:xfrm>
            <a:off x="0" y="0"/>
            <a:ext cx="3829800" cy="68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2">
            <a:alphaModFix amt="46000"/>
          </a:blip>
          <a:srcRect b="0" l="1766" r="20750" t="0"/>
          <a:stretch/>
        </p:blipFill>
        <p:spPr>
          <a:xfrm>
            <a:off x="3829875" y="0"/>
            <a:ext cx="531412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38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8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38"/>
          <p:cNvSpPr/>
          <p:nvPr/>
        </p:nvSpPr>
        <p:spPr>
          <a:xfrm>
            <a:off x="902050" y="2034800"/>
            <a:ext cx="4042200" cy="2788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8"/>
          <p:cNvSpPr txBox="1"/>
          <p:nvPr>
            <p:ph idx="1" type="body"/>
          </p:nvPr>
        </p:nvSpPr>
        <p:spPr>
          <a:xfrm>
            <a:off x="1192300" y="2399200"/>
            <a:ext cx="34617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8" name="Google Shape;378;p38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79" name="Google Shape;379;p38"/>
          <p:cNvSpPr txBox="1"/>
          <p:nvPr>
            <p:ph idx="3" type="subTitle"/>
          </p:nvPr>
        </p:nvSpPr>
        <p:spPr>
          <a:xfrm>
            <a:off x="304800" y="563038"/>
            <a:ext cx="6765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80" name="Google Shape;380;p38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colonnes">
  <p:cSld name="TITLE_3_3_2_2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/>
          <p:nvPr/>
        </p:nvSpPr>
        <p:spPr>
          <a:xfrm>
            <a:off x="0" y="0"/>
            <a:ext cx="9144000" cy="343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384625" y="1952600"/>
            <a:ext cx="15099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85" name="Google Shape;385;p39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9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9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8" name="Google Shape;388;p39"/>
          <p:cNvSpPr/>
          <p:nvPr/>
        </p:nvSpPr>
        <p:spPr>
          <a:xfrm>
            <a:off x="2103922" y="1952600"/>
            <a:ext cx="15099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3823218" y="1952600"/>
            <a:ext cx="15099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9"/>
          <p:cNvSpPr/>
          <p:nvPr/>
        </p:nvSpPr>
        <p:spPr>
          <a:xfrm>
            <a:off x="5542515" y="1952600"/>
            <a:ext cx="15099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7261811" y="1952600"/>
            <a:ext cx="15099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"/>
          <p:cNvSpPr txBox="1"/>
          <p:nvPr>
            <p:ph idx="3" type="subTitle"/>
          </p:nvPr>
        </p:nvSpPr>
        <p:spPr>
          <a:xfrm>
            <a:off x="534925" y="2266967"/>
            <a:ext cx="1209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3" name="Google Shape;393;p39"/>
          <p:cNvSpPr txBox="1"/>
          <p:nvPr>
            <p:ph idx="4" type="body"/>
          </p:nvPr>
        </p:nvSpPr>
        <p:spPr>
          <a:xfrm>
            <a:off x="534925" y="3154067"/>
            <a:ext cx="1209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4" name="Google Shape;394;p39"/>
          <p:cNvSpPr txBox="1"/>
          <p:nvPr>
            <p:ph idx="5" type="subTitle"/>
          </p:nvPr>
        </p:nvSpPr>
        <p:spPr>
          <a:xfrm>
            <a:off x="2254234" y="2266967"/>
            <a:ext cx="1209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5" name="Google Shape;395;p39"/>
          <p:cNvSpPr txBox="1"/>
          <p:nvPr>
            <p:ph idx="6" type="body"/>
          </p:nvPr>
        </p:nvSpPr>
        <p:spPr>
          <a:xfrm>
            <a:off x="2254234" y="3154067"/>
            <a:ext cx="1209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6" name="Google Shape;396;p39"/>
          <p:cNvSpPr txBox="1"/>
          <p:nvPr>
            <p:ph idx="7" type="subTitle"/>
          </p:nvPr>
        </p:nvSpPr>
        <p:spPr>
          <a:xfrm>
            <a:off x="3973534" y="2266967"/>
            <a:ext cx="1209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7" name="Google Shape;397;p39"/>
          <p:cNvSpPr txBox="1"/>
          <p:nvPr>
            <p:ph idx="8" type="body"/>
          </p:nvPr>
        </p:nvSpPr>
        <p:spPr>
          <a:xfrm>
            <a:off x="3973534" y="3154067"/>
            <a:ext cx="1209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8" name="Google Shape;398;p39"/>
          <p:cNvSpPr txBox="1"/>
          <p:nvPr>
            <p:ph idx="9" type="subTitle"/>
          </p:nvPr>
        </p:nvSpPr>
        <p:spPr>
          <a:xfrm>
            <a:off x="5692821" y="2266967"/>
            <a:ext cx="1209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9" name="Google Shape;399;p39"/>
          <p:cNvSpPr txBox="1"/>
          <p:nvPr>
            <p:ph idx="13" type="body"/>
          </p:nvPr>
        </p:nvSpPr>
        <p:spPr>
          <a:xfrm>
            <a:off x="5692821" y="3154067"/>
            <a:ext cx="1209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0" name="Google Shape;400;p39"/>
          <p:cNvSpPr txBox="1"/>
          <p:nvPr>
            <p:ph idx="14" type="subTitle"/>
          </p:nvPr>
        </p:nvSpPr>
        <p:spPr>
          <a:xfrm>
            <a:off x="7412121" y="2266967"/>
            <a:ext cx="1209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1" name="Google Shape;401;p39"/>
          <p:cNvSpPr txBox="1"/>
          <p:nvPr>
            <p:ph idx="15" type="body"/>
          </p:nvPr>
        </p:nvSpPr>
        <p:spPr>
          <a:xfrm>
            <a:off x="7404634" y="3154067"/>
            <a:ext cx="1209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2" name="Google Shape;402;p39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onnes">
  <p:cSld name="TITLE_3_3_2_2_4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/>
          <p:nvPr/>
        </p:nvSpPr>
        <p:spPr>
          <a:xfrm>
            <a:off x="0" y="0"/>
            <a:ext cx="9152700" cy="343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384625" y="1952600"/>
            <a:ext cx="18993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0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7" name="Google Shape;407;p40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0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0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10" name="Google Shape;410;p40"/>
          <p:cNvSpPr/>
          <p:nvPr/>
        </p:nvSpPr>
        <p:spPr>
          <a:xfrm>
            <a:off x="2547263" y="1952600"/>
            <a:ext cx="18993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4709902" y="1952600"/>
            <a:ext cx="18993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6872540" y="1952600"/>
            <a:ext cx="18993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 txBox="1"/>
          <p:nvPr>
            <p:ph idx="3" type="subTitle"/>
          </p:nvPr>
        </p:nvSpPr>
        <p:spPr>
          <a:xfrm>
            <a:off x="538225" y="2266967"/>
            <a:ext cx="15921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4" name="Google Shape;414;p40"/>
          <p:cNvSpPr txBox="1"/>
          <p:nvPr>
            <p:ph idx="4" type="body"/>
          </p:nvPr>
        </p:nvSpPr>
        <p:spPr>
          <a:xfrm>
            <a:off x="538225" y="3154067"/>
            <a:ext cx="15921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5" name="Google Shape;415;p40"/>
          <p:cNvSpPr txBox="1"/>
          <p:nvPr>
            <p:ph idx="5" type="subTitle"/>
          </p:nvPr>
        </p:nvSpPr>
        <p:spPr>
          <a:xfrm>
            <a:off x="2700863" y="2266967"/>
            <a:ext cx="15921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6" name="Google Shape;416;p40"/>
          <p:cNvSpPr txBox="1"/>
          <p:nvPr>
            <p:ph idx="6" type="body"/>
          </p:nvPr>
        </p:nvSpPr>
        <p:spPr>
          <a:xfrm>
            <a:off x="2700863" y="3154067"/>
            <a:ext cx="15921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7" name="Google Shape;417;p40"/>
          <p:cNvSpPr txBox="1"/>
          <p:nvPr>
            <p:ph idx="7" type="subTitle"/>
          </p:nvPr>
        </p:nvSpPr>
        <p:spPr>
          <a:xfrm>
            <a:off x="4863500" y="2266967"/>
            <a:ext cx="15921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8" name="Google Shape;418;p40"/>
          <p:cNvSpPr txBox="1"/>
          <p:nvPr>
            <p:ph idx="8" type="body"/>
          </p:nvPr>
        </p:nvSpPr>
        <p:spPr>
          <a:xfrm>
            <a:off x="4863500" y="3154067"/>
            <a:ext cx="15921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9" name="Google Shape;419;p40"/>
          <p:cNvSpPr txBox="1"/>
          <p:nvPr>
            <p:ph idx="9" type="subTitle"/>
          </p:nvPr>
        </p:nvSpPr>
        <p:spPr>
          <a:xfrm>
            <a:off x="7026125" y="2266967"/>
            <a:ext cx="15921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0" name="Google Shape;420;p40"/>
          <p:cNvSpPr txBox="1"/>
          <p:nvPr>
            <p:ph idx="13" type="body"/>
          </p:nvPr>
        </p:nvSpPr>
        <p:spPr>
          <a:xfrm>
            <a:off x="7102325" y="3154067"/>
            <a:ext cx="15921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1" name="Google Shape;421;p40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onnes">
  <p:cSld name="TITLE_3_3_2_2_3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/>
          <p:nvPr/>
        </p:nvSpPr>
        <p:spPr>
          <a:xfrm>
            <a:off x="0" y="0"/>
            <a:ext cx="9152700" cy="343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25" name="Google Shape;425;p41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41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41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28" name="Google Shape;428;p41"/>
          <p:cNvSpPr/>
          <p:nvPr/>
        </p:nvSpPr>
        <p:spPr>
          <a:xfrm>
            <a:off x="385200" y="1953600"/>
            <a:ext cx="2531700" cy="326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1"/>
          <p:cNvSpPr/>
          <p:nvPr/>
        </p:nvSpPr>
        <p:spPr>
          <a:xfrm>
            <a:off x="3312601" y="1953600"/>
            <a:ext cx="2531700" cy="326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"/>
          <p:cNvSpPr/>
          <p:nvPr/>
        </p:nvSpPr>
        <p:spPr>
          <a:xfrm>
            <a:off x="6240003" y="1953600"/>
            <a:ext cx="2531700" cy="326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1"/>
          <p:cNvSpPr txBox="1"/>
          <p:nvPr>
            <p:ph idx="3" type="subTitle"/>
          </p:nvPr>
        </p:nvSpPr>
        <p:spPr>
          <a:xfrm>
            <a:off x="550000" y="2266967"/>
            <a:ext cx="22509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2" name="Google Shape;432;p41"/>
          <p:cNvSpPr txBox="1"/>
          <p:nvPr>
            <p:ph idx="4" type="body"/>
          </p:nvPr>
        </p:nvSpPr>
        <p:spPr>
          <a:xfrm>
            <a:off x="550000" y="3154067"/>
            <a:ext cx="22509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3" name="Google Shape;433;p41"/>
          <p:cNvSpPr txBox="1"/>
          <p:nvPr>
            <p:ph idx="5" type="subTitle"/>
          </p:nvPr>
        </p:nvSpPr>
        <p:spPr>
          <a:xfrm>
            <a:off x="3453000" y="2266967"/>
            <a:ext cx="22509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4" name="Google Shape;434;p41"/>
          <p:cNvSpPr txBox="1"/>
          <p:nvPr>
            <p:ph idx="6" type="body"/>
          </p:nvPr>
        </p:nvSpPr>
        <p:spPr>
          <a:xfrm>
            <a:off x="3453000" y="3154067"/>
            <a:ext cx="22509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5" name="Google Shape;435;p41"/>
          <p:cNvSpPr txBox="1"/>
          <p:nvPr>
            <p:ph idx="7" type="subTitle"/>
          </p:nvPr>
        </p:nvSpPr>
        <p:spPr>
          <a:xfrm>
            <a:off x="6371700" y="2266967"/>
            <a:ext cx="22509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6" name="Google Shape;436;p41"/>
          <p:cNvSpPr txBox="1"/>
          <p:nvPr>
            <p:ph idx="8" type="body"/>
          </p:nvPr>
        </p:nvSpPr>
        <p:spPr>
          <a:xfrm>
            <a:off x="6356000" y="3154067"/>
            <a:ext cx="22509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7" name="Google Shape;437;p41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 Exercice">
  <p:cSld name="TITLE_AND_BODY_3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6631625"/>
            <a:ext cx="9144000" cy="226500"/>
          </a:xfrm>
          <a:prstGeom prst="rect">
            <a:avLst/>
          </a:prstGeom>
          <a:solidFill>
            <a:srgbClr val="D90A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925500"/>
            <a:ext cx="9144000" cy="2386200"/>
          </a:xfrm>
          <a:prstGeom prst="rect">
            <a:avLst/>
          </a:prstGeom>
          <a:solidFill>
            <a:srgbClr val="E424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1566759"/>
            <a:ext cx="8229600" cy="29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/>
        </p:nvSpPr>
        <p:spPr>
          <a:xfrm>
            <a:off x="0" y="6565025"/>
            <a:ext cx="9144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Ippon Technologies © 2014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0" y="6565025"/>
            <a:ext cx="9144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Ippon Technologies © 2014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onnes">
  <p:cSld name="TITLE_3_3_2_2_3_4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/>
          <p:nvPr/>
        </p:nvSpPr>
        <p:spPr>
          <a:xfrm>
            <a:off x="0" y="0"/>
            <a:ext cx="9152700" cy="343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41" name="Google Shape;441;p42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2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42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44" name="Google Shape;444;p42"/>
          <p:cNvSpPr/>
          <p:nvPr/>
        </p:nvSpPr>
        <p:spPr>
          <a:xfrm>
            <a:off x="384625" y="1952600"/>
            <a:ext cx="37500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5021700" y="1952600"/>
            <a:ext cx="3750000" cy="325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/>
          <p:cNvSpPr txBox="1"/>
          <p:nvPr>
            <p:ph idx="3" type="subTitle"/>
          </p:nvPr>
        </p:nvSpPr>
        <p:spPr>
          <a:xfrm>
            <a:off x="557575" y="2266967"/>
            <a:ext cx="34041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7" name="Google Shape;447;p42"/>
          <p:cNvSpPr txBox="1"/>
          <p:nvPr>
            <p:ph idx="4" type="body"/>
          </p:nvPr>
        </p:nvSpPr>
        <p:spPr>
          <a:xfrm>
            <a:off x="557575" y="3154067"/>
            <a:ext cx="34041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8" name="Google Shape;448;p42"/>
          <p:cNvSpPr txBox="1"/>
          <p:nvPr>
            <p:ph idx="5" type="subTitle"/>
          </p:nvPr>
        </p:nvSpPr>
        <p:spPr>
          <a:xfrm>
            <a:off x="5194650" y="2266967"/>
            <a:ext cx="34041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9" name="Google Shape;449;p42"/>
          <p:cNvSpPr txBox="1"/>
          <p:nvPr>
            <p:ph idx="6" type="body"/>
          </p:nvPr>
        </p:nvSpPr>
        <p:spPr>
          <a:xfrm>
            <a:off x="5194650" y="3154067"/>
            <a:ext cx="34041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50" name="Google Shape;450;p42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offres">
  <p:cSld name="TITLE_3_3_2_2_3_3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valeurs">
  <p:cSld name="CUSTOM_5_2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" name="Google Shape;454;p44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4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6" name="Google Shape;456;p44"/>
          <p:cNvGrpSpPr/>
          <p:nvPr/>
        </p:nvGrpSpPr>
        <p:grpSpPr>
          <a:xfrm>
            <a:off x="5886154" y="5410750"/>
            <a:ext cx="944400" cy="822795"/>
            <a:chOff x="5560654" y="3571327"/>
            <a:chExt cx="944400" cy="617112"/>
          </a:xfrm>
        </p:grpSpPr>
        <p:pic>
          <p:nvPicPr>
            <p:cNvPr id="457" name="Google Shape;457;p4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59084" y="3571327"/>
              <a:ext cx="335412" cy="24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4"/>
            <p:cNvSpPr txBox="1"/>
            <p:nvPr/>
          </p:nvSpPr>
          <p:spPr>
            <a:xfrm>
              <a:off x="5560654" y="3826939"/>
              <a:ext cx="9444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Lato"/>
                  <a:ea typeface="Lato"/>
                  <a:cs typeface="Lato"/>
                  <a:sym typeface="Lato"/>
                </a:rPr>
                <a:t>Le sport</a:t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59" name="Google Shape;459;p44"/>
          <p:cNvSpPr/>
          <p:nvPr/>
        </p:nvSpPr>
        <p:spPr>
          <a:xfrm>
            <a:off x="5596575" y="461433"/>
            <a:ext cx="3242400" cy="596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4"/>
          <p:cNvSpPr/>
          <p:nvPr/>
        </p:nvSpPr>
        <p:spPr>
          <a:xfrm>
            <a:off x="2502600" y="461433"/>
            <a:ext cx="2880000" cy="596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4"/>
          <p:cNvSpPr txBox="1"/>
          <p:nvPr/>
        </p:nvSpPr>
        <p:spPr>
          <a:xfrm>
            <a:off x="2750100" y="2493864"/>
            <a:ext cx="2197800" cy="3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Ce guide a pour objectif d’investir les auteurs dans la conception du WP </a:t>
            </a: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à travers des règles et des étapes qui permettront d’éditer plus rapidement et sereinement les futurs WP.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latin typeface="Lato Light"/>
                <a:ea typeface="Lato Light"/>
                <a:cs typeface="Lato Light"/>
                <a:sym typeface="Lato Light"/>
              </a:rPr>
              <a:t>Un confort visuel et une habitude de lecture sera enfin apporté à l’utilisateur.</a:t>
            </a:r>
            <a:endParaRPr i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5854500" y="1513718"/>
            <a:ext cx="1421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Pour quoi?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6118875" y="2493866"/>
            <a:ext cx="21978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 la réflexion à l’écriture d’un livre blanc, en passant par l’édition de ce livre, les acteurs sont nombreux :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auteur(s)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support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relecteurs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designer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imprimeur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773575" y="1513718"/>
            <a:ext cx="846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Pour qui?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304800" y="461433"/>
            <a:ext cx="1915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66" name="Google Shape;4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00" y="757467"/>
            <a:ext cx="491000" cy="4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300" y="757467"/>
            <a:ext cx="450075" cy="4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 rotWithShape="1">
          <a:blip r:embed="rId5">
            <a:alphaModFix/>
          </a:blip>
          <a:srcRect b="0" l="33594" r="1663" t="0"/>
          <a:stretch/>
        </p:blipFill>
        <p:spPr>
          <a:xfrm>
            <a:off x="11375" y="0"/>
            <a:ext cx="2220074" cy="685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4"/>
          <p:cNvPicPr preferRelativeResize="0"/>
          <p:nvPr/>
        </p:nvPicPr>
        <p:blipFill rotWithShape="1">
          <a:blip r:embed="rId6">
            <a:alphaModFix/>
          </a:blip>
          <a:srcRect b="49688" l="0" r="-140" t="0"/>
          <a:stretch/>
        </p:blipFill>
        <p:spPr>
          <a:xfrm>
            <a:off x="-38900" y="0"/>
            <a:ext cx="22745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valeurs 1">
  <p:cSld name="CUSTOM_5_2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" name="Google Shape;472;p45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5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5"/>
          <p:cNvSpPr txBox="1"/>
          <p:nvPr/>
        </p:nvSpPr>
        <p:spPr>
          <a:xfrm>
            <a:off x="304800" y="461433"/>
            <a:ext cx="1915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75" name="Google Shape;475;p45"/>
          <p:cNvPicPr preferRelativeResize="0"/>
          <p:nvPr/>
        </p:nvPicPr>
        <p:blipFill rotWithShape="1">
          <a:blip r:embed="rId2">
            <a:alphaModFix/>
          </a:blip>
          <a:srcRect b="0" l="33594" r="1663" t="0"/>
          <a:stretch/>
        </p:blipFill>
        <p:spPr>
          <a:xfrm>
            <a:off x="11375" y="0"/>
            <a:ext cx="2220074" cy="685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5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-15862" y="0"/>
            <a:ext cx="22745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5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 DevOps, Cloud &amp; services managés">
  <p:cSld name="TITLE_3_3_2_2_3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6"/>
          <p:cNvPicPr preferRelativeResize="0"/>
          <p:nvPr/>
        </p:nvPicPr>
        <p:blipFill rotWithShape="1">
          <a:blip r:embed="rId2">
            <a:alphaModFix/>
          </a:blip>
          <a:srcRect b="48188" l="0" r="0" t="13466"/>
          <a:stretch/>
        </p:blipFill>
        <p:spPr>
          <a:xfrm>
            <a:off x="0" y="1"/>
            <a:ext cx="9144000" cy="343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6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0" y="0"/>
            <a:ext cx="9158400" cy="343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46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46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46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 DevOps, Cloud &amp; services managés 1">
  <p:cSld name="TITLE_3_3_2_2_3_2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47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7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7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47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pon en quelques mots">
  <p:cSld name="TITLE_3_3_2_2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8"/>
          <p:cNvPicPr preferRelativeResize="0"/>
          <p:nvPr/>
        </p:nvPicPr>
        <p:blipFill rotWithShape="1">
          <a:blip r:embed="rId2">
            <a:alphaModFix/>
          </a:blip>
          <a:srcRect b="35783" l="0" r="0" t="20647"/>
          <a:stretch/>
        </p:blipFill>
        <p:spPr>
          <a:xfrm>
            <a:off x="1" y="0"/>
            <a:ext cx="9144000" cy="34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8"/>
          <p:cNvSpPr/>
          <p:nvPr/>
        </p:nvSpPr>
        <p:spPr>
          <a:xfrm>
            <a:off x="384625" y="2968600"/>
            <a:ext cx="1567800" cy="318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8"/>
          <p:cNvSpPr/>
          <p:nvPr/>
        </p:nvSpPr>
        <p:spPr>
          <a:xfrm>
            <a:off x="2098499" y="2968600"/>
            <a:ext cx="1567800" cy="318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8"/>
          <p:cNvSpPr/>
          <p:nvPr/>
        </p:nvSpPr>
        <p:spPr>
          <a:xfrm>
            <a:off x="3796652" y="2968600"/>
            <a:ext cx="1567800" cy="318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8"/>
          <p:cNvSpPr/>
          <p:nvPr/>
        </p:nvSpPr>
        <p:spPr>
          <a:xfrm>
            <a:off x="5510526" y="2968600"/>
            <a:ext cx="1567800" cy="318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48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48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48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Ippon en quelques mots.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8" name="Google Shape;498;p48"/>
          <p:cNvSpPr txBox="1"/>
          <p:nvPr/>
        </p:nvSpPr>
        <p:spPr>
          <a:xfrm>
            <a:off x="520275" y="42136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ans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8"/>
          <p:cNvSpPr txBox="1"/>
          <p:nvPr/>
        </p:nvSpPr>
        <p:spPr>
          <a:xfrm>
            <a:off x="520275" y="51844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2002 - 2018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8"/>
          <p:cNvSpPr txBox="1"/>
          <p:nvPr/>
        </p:nvSpPr>
        <p:spPr>
          <a:xfrm>
            <a:off x="2210500" y="42136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360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48"/>
          <p:cNvSpPr txBox="1"/>
          <p:nvPr/>
        </p:nvSpPr>
        <p:spPr>
          <a:xfrm>
            <a:off x="2210500" y="51844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Collaborateurs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48"/>
          <p:cNvSpPr txBox="1"/>
          <p:nvPr/>
        </p:nvSpPr>
        <p:spPr>
          <a:xfrm>
            <a:off x="3916437" y="42136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38</a:t>
            </a: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48"/>
          <p:cNvSpPr txBox="1"/>
          <p:nvPr/>
        </p:nvSpPr>
        <p:spPr>
          <a:xfrm>
            <a:off x="3916437" y="51844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 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5657837" y="42136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48</a:t>
            </a: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5657837" y="51844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Prévisionnel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2019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8"/>
          <p:cNvSpPr/>
          <p:nvPr/>
        </p:nvSpPr>
        <p:spPr>
          <a:xfrm>
            <a:off x="7224400" y="2968600"/>
            <a:ext cx="1567800" cy="318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8"/>
          <p:cNvSpPr txBox="1"/>
          <p:nvPr/>
        </p:nvSpPr>
        <p:spPr>
          <a:xfrm>
            <a:off x="7344262" y="42136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4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48"/>
          <p:cNvSpPr txBox="1"/>
          <p:nvPr/>
        </p:nvSpPr>
        <p:spPr>
          <a:xfrm>
            <a:off x="7344262" y="5184400"/>
            <a:ext cx="132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Continents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3">
            <a:alphaModFix/>
          </a:blip>
          <a:srcRect b="337" l="0" r="0" t="327"/>
          <a:stretch/>
        </p:blipFill>
        <p:spPr>
          <a:xfrm>
            <a:off x="1015225" y="3399613"/>
            <a:ext cx="338200" cy="35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 rotWithShape="1">
          <a:blip r:embed="rId4">
            <a:alphaModFix/>
          </a:blip>
          <a:srcRect b="0" l="99" r="89" t="0"/>
          <a:stretch/>
        </p:blipFill>
        <p:spPr>
          <a:xfrm>
            <a:off x="4442263" y="3414900"/>
            <a:ext cx="292301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8"/>
          <p:cNvPicPr preferRelativeResize="0"/>
          <p:nvPr/>
        </p:nvPicPr>
        <p:blipFill rotWithShape="1">
          <a:blip r:embed="rId5">
            <a:alphaModFix/>
          </a:blip>
          <a:srcRect b="738" l="0" r="0" t="729"/>
          <a:stretch/>
        </p:blipFill>
        <p:spPr>
          <a:xfrm>
            <a:off x="6125333" y="3420817"/>
            <a:ext cx="338200" cy="33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4275" y="3420817"/>
            <a:ext cx="338200" cy="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8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2669112" y="3465804"/>
            <a:ext cx="410850" cy="30892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8"/>
          <p:cNvSpPr txBox="1"/>
          <p:nvPr/>
        </p:nvSpPr>
        <p:spPr>
          <a:xfrm>
            <a:off x="294500" y="1160500"/>
            <a:ext cx="82173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Cabinet de conseil </a:t>
            </a:r>
            <a:r>
              <a:rPr lang="en" sz="24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Digital · Cloud · Data</a:t>
            </a:r>
            <a:endParaRPr sz="18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Nous croyons en nos équipes pour donner du sens et toute son essence à la technologie.</a:t>
            </a:r>
            <a:endParaRPr sz="12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515" name="Google Shape;515;p48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 data">
  <p:cSld name="TITLE_3_3_2_2_2_3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re offre design">
  <p:cSld name="TITLE_3_3_2_2_2_2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0"/>
          <p:cNvPicPr preferRelativeResize="0"/>
          <p:nvPr/>
        </p:nvPicPr>
        <p:blipFill rotWithShape="1">
          <a:blip r:embed="rId2">
            <a:alphaModFix/>
          </a:blip>
          <a:srcRect b="21541" l="0" r="0" t="39833"/>
          <a:stretch/>
        </p:blipFill>
        <p:spPr>
          <a:xfrm>
            <a:off x="4050" y="13933"/>
            <a:ext cx="9139955" cy="34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0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0" y="6967"/>
            <a:ext cx="9156750" cy="3450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50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50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50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Conseil du coach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4" name="Google Shape;524;p50"/>
          <p:cNvSpPr txBox="1"/>
          <p:nvPr/>
        </p:nvSpPr>
        <p:spPr>
          <a:xfrm>
            <a:off x="308300" y="706333"/>
            <a:ext cx="8217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5 phases </a:t>
            </a:r>
            <a:endParaRPr i="1" sz="1200">
              <a:solidFill>
                <a:srgbClr val="F954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50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overy to Delivery 1 1">
  <p:cSld name="TITLE_3_3_2_2_2_1_2_1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/>
          <p:nvPr/>
        </p:nvSpPr>
        <p:spPr>
          <a:xfrm>
            <a:off x="2289375" y="-14933"/>
            <a:ext cx="6854700" cy="6858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1"/>
          <p:cNvSpPr/>
          <p:nvPr/>
        </p:nvSpPr>
        <p:spPr>
          <a:xfrm>
            <a:off x="6793792" y="637471"/>
            <a:ext cx="457800" cy="5481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1"/>
          <p:cNvSpPr/>
          <p:nvPr/>
        </p:nvSpPr>
        <p:spPr>
          <a:xfrm>
            <a:off x="4089285" y="714900"/>
            <a:ext cx="4026300" cy="5301300"/>
          </a:xfrm>
          <a:prstGeom prst="ellipse">
            <a:avLst/>
          </a:prstGeom>
          <a:noFill/>
          <a:ln cap="flat" cmpd="sng" w="9525">
            <a:solidFill>
              <a:srgbClr val="F954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sp>
        <p:nvSpPr>
          <p:cNvPr id="530" name="Google Shape;530;p51"/>
          <p:cNvSpPr/>
          <p:nvPr/>
        </p:nvSpPr>
        <p:spPr>
          <a:xfrm>
            <a:off x="3739800" y="3955018"/>
            <a:ext cx="1054800" cy="1130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1"/>
          <p:cNvSpPr/>
          <p:nvPr/>
        </p:nvSpPr>
        <p:spPr>
          <a:xfrm>
            <a:off x="7482075" y="2363333"/>
            <a:ext cx="1000200" cy="11541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"/>
          <p:cNvSpPr/>
          <p:nvPr/>
        </p:nvSpPr>
        <p:spPr>
          <a:xfrm>
            <a:off x="3632950" y="2254896"/>
            <a:ext cx="1054800" cy="12621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"/>
          <p:cNvSpPr/>
          <p:nvPr/>
        </p:nvSpPr>
        <p:spPr>
          <a:xfrm>
            <a:off x="4916300" y="714900"/>
            <a:ext cx="628800" cy="435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1"/>
          <p:cNvSpPr/>
          <p:nvPr/>
        </p:nvSpPr>
        <p:spPr>
          <a:xfrm>
            <a:off x="5002367" y="637471"/>
            <a:ext cx="457800" cy="5481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1"/>
          <p:cNvSpPr txBox="1"/>
          <p:nvPr/>
        </p:nvSpPr>
        <p:spPr>
          <a:xfrm>
            <a:off x="6391638" y="1110319"/>
            <a:ext cx="12621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Approche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centric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51"/>
          <p:cNvSpPr/>
          <p:nvPr/>
        </p:nvSpPr>
        <p:spPr>
          <a:xfrm>
            <a:off x="5413650" y="5153967"/>
            <a:ext cx="1521300" cy="1255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8478" y="2405422"/>
            <a:ext cx="410850" cy="4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1"/>
          <p:cNvSpPr/>
          <p:nvPr/>
        </p:nvSpPr>
        <p:spPr>
          <a:xfrm>
            <a:off x="7318650" y="3934778"/>
            <a:ext cx="1262100" cy="1255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1"/>
          <p:cNvSpPr txBox="1"/>
          <p:nvPr/>
        </p:nvSpPr>
        <p:spPr>
          <a:xfrm>
            <a:off x="7366350" y="2907253"/>
            <a:ext cx="12951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Co-construction Agile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0" name="Google Shape;540;p51"/>
          <p:cNvPicPr preferRelativeResize="0"/>
          <p:nvPr/>
        </p:nvPicPr>
        <p:blipFill rotWithShape="1">
          <a:blip r:embed="rId3">
            <a:alphaModFix/>
          </a:blip>
          <a:srcRect b="495" l="0" r="0" t="504"/>
          <a:stretch/>
        </p:blipFill>
        <p:spPr>
          <a:xfrm>
            <a:off x="6041263" y="5883983"/>
            <a:ext cx="348900" cy="2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1"/>
          <p:cNvSpPr txBox="1"/>
          <p:nvPr/>
        </p:nvSpPr>
        <p:spPr>
          <a:xfrm>
            <a:off x="5387263" y="5152800"/>
            <a:ext cx="1623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Développement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logiciel industrialisé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1"/>
          <p:cNvSpPr txBox="1"/>
          <p:nvPr/>
        </p:nvSpPr>
        <p:spPr>
          <a:xfrm>
            <a:off x="7137738" y="4558167"/>
            <a:ext cx="1623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Architectures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évolutives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1"/>
          <p:cNvSpPr txBox="1"/>
          <p:nvPr/>
        </p:nvSpPr>
        <p:spPr>
          <a:xfrm>
            <a:off x="3437550" y="4583567"/>
            <a:ext cx="1623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valorisées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4" name="Google Shape;54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446" y="4174913"/>
            <a:ext cx="292138" cy="27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1"/>
          <p:cNvPicPr preferRelativeResize="0"/>
          <p:nvPr/>
        </p:nvPicPr>
        <p:blipFill rotWithShape="1">
          <a:blip r:embed="rId5">
            <a:alphaModFix/>
          </a:blip>
          <a:srcRect b="0" l="816" r="826" t="0"/>
          <a:stretch/>
        </p:blipFill>
        <p:spPr>
          <a:xfrm>
            <a:off x="3978013" y="2363330"/>
            <a:ext cx="408175" cy="32654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1"/>
          <p:cNvSpPr/>
          <p:nvPr/>
        </p:nvSpPr>
        <p:spPr>
          <a:xfrm>
            <a:off x="4342675" y="1007000"/>
            <a:ext cx="1847700" cy="7299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1"/>
          <p:cNvSpPr txBox="1"/>
          <p:nvPr/>
        </p:nvSpPr>
        <p:spPr>
          <a:xfrm>
            <a:off x="3348400" y="2802133"/>
            <a:ext cx="1623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Infrastructures bien managées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51"/>
          <p:cNvSpPr txBox="1"/>
          <p:nvPr/>
        </p:nvSpPr>
        <p:spPr>
          <a:xfrm>
            <a:off x="4418775" y="1072733"/>
            <a:ext cx="1623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Vision claire et partagée de votre stratégie digitale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" name="Google Shape;549;p51"/>
          <p:cNvPicPr preferRelativeResize="0"/>
          <p:nvPr/>
        </p:nvPicPr>
        <p:blipFill rotWithShape="1">
          <a:blip r:embed="rId6">
            <a:alphaModFix/>
          </a:blip>
          <a:srcRect b="406" l="0" r="0" t="396"/>
          <a:stretch/>
        </p:blipFill>
        <p:spPr>
          <a:xfrm>
            <a:off x="5074163" y="729468"/>
            <a:ext cx="313125" cy="25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51"/>
          <p:cNvCxnSpPr/>
          <p:nvPr/>
        </p:nvCxnSpPr>
        <p:spPr>
          <a:xfrm flipH="1" rot="10800000">
            <a:off x="4316625" y="1753367"/>
            <a:ext cx="189000" cy="3648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51" name="Google Shape;551;p51"/>
          <p:cNvSpPr/>
          <p:nvPr/>
        </p:nvSpPr>
        <p:spPr>
          <a:xfrm>
            <a:off x="673450" y="1121800"/>
            <a:ext cx="2533800" cy="4614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 txBox="1"/>
          <p:nvPr/>
        </p:nvSpPr>
        <p:spPr>
          <a:xfrm>
            <a:off x="978250" y="2766367"/>
            <a:ext cx="19242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Innover &amp; 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optimiser votre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171E"/>
                </a:solidFill>
                <a:latin typeface="Lato"/>
                <a:ea typeface="Lato"/>
                <a:cs typeface="Lato"/>
                <a:sym typeface="Lato"/>
              </a:rPr>
              <a:t>TIME TO MARKET</a:t>
            </a:r>
            <a:endParaRPr b="1" sz="1800">
              <a:solidFill>
                <a:srgbClr val="1917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1"/>
          <p:cNvSpPr txBox="1"/>
          <p:nvPr/>
        </p:nvSpPr>
        <p:spPr>
          <a:xfrm>
            <a:off x="978254" y="1833000"/>
            <a:ext cx="1924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Discovery </a:t>
            </a:r>
            <a:endParaRPr b="1">
              <a:solidFill>
                <a:srgbClr val="19171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Delivery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54" name="Google Shape;554;p51"/>
          <p:cNvCxnSpPr/>
          <p:nvPr/>
        </p:nvCxnSpPr>
        <p:spPr>
          <a:xfrm>
            <a:off x="1068371" y="18446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1917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51"/>
          <p:cNvCxnSpPr/>
          <p:nvPr/>
        </p:nvCxnSpPr>
        <p:spPr>
          <a:xfrm>
            <a:off x="1328219" y="18446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51"/>
          <p:cNvSpPr/>
          <p:nvPr/>
        </p:nvSpPr>
        <p:spPr>
          <a:xfrm>
            <a:off x="6737550" y="816500"/>
            <a:ext cx="628800" cy="435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6126" y="654823"/>
            <a:ext cx="313100" cy="32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5238" y="4174891"/>
            <a:ext cx="348900" cy="31051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1"/>
          <p:cNvSpPr/>
          <p:nvPr/>
        </p:nvSpPr>
        <p:spPr>
          <a:xfrm>
            <a:off x="5006300" y="1922324"/>
            <a:ext cx="2192100" cy="2886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5073236" y="2010459"/>
            <a:ext cx="2058600" cy="2710500"/>
          </a:xfrm>
          <a:prstGeom prst="ellipse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4"/>
              </a:solidFill>
            </a:endParaRPr>
          </a:p>
        </p:txBody>
      </p:sp>
      <p:cxnSp>
        <p:nvCxnSpPr>
          <p:cNvPr id="561" name="Google Shape;561;p51"/>
          <p:cNvCxnSpPr/>
          <p:nvPr/>
        </p:nvCxnSpPr>
        <p:spPr>
          <a:xfrm flipH="1">
            <a:off x="7122629" y="5408262"/>
            <a:ext cx="273600" cy="2520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2" name="Google Shape;562;p51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 TP - 1 colonne">
  <p:cSld name="TITLE_AND_BODY_2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1143300"/>
          </a:xfrm>
          <a:prstGeom prst="rect">
            <a:avLst/>
          </a:prstGeom>
          <a:solidFill>
            <a:srgbClr val="E424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2058725" y="0"/>
            <a:ext cx="70854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244600" y="1143300"/>
            <a:ext cx="8674500" cy="55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0" y="6631625"/>
            <a:ext cx="9144000" cy="226500"/>
          </a:xfrm>
          <a:prstGeom prst="rect">
            <a:avLst/>
          </a:prstGeom>
          <a:solidFill>
            <a:srgbClr val="D90A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0" y="6578100"/>
            <a:ext cx="9144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Ippon Technologies © 2014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descr="logo_HD_300dpi.jpg"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49"/>
            <a:ext cx="1735425" cy="12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éveloppement de logiciels">
  <p:cSld name="TITLE_3_3_2_2_2_1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/>
          <p:nvPr/>
        </p:nvSpPr>
        <p:spPr>
          <a:xfrm>
            <a:off x="0" y="0"/>
            <a:ext cx="9152700" cy="343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5" name="Google Shape;565;p52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2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52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développement de logiciels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8" name="Google Shape;568;p52"/>
          <p:cNvSpPr/>
          <p:nvPr/>
        </p:nvSpPr>
        <p:spPr>
          <a:xfrm>
            <a:off x="5192725" y="1088033"/>
            <a:ext cx="3598200" cy="538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2"/>
          <p:cNvSpPr/>
          <p:nvPr/>
        </p:nvSpPr>
        <p:spPr>
          <a:xfrm>
            <a:off x="294500" y="1088033"/>
            <a:ext cx="4671900" cy="538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2"/>
          <p:cNvSpPr txBox="1"/>
          <p:nvPr/>
        </p:nvSpPr>
        <p:spPr>
          <a:xfrm>
            <a:off x="1894700" y="1251433"/>
            <a:ext cx="28026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 développements d’applications web complexes, performantes et critiques avec pour fondamentaux.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52"/>
          <p:cNvSpPr txBox="1"/>
          <p:nvPr/>
        </p:nvSpPr>
        <p:spPr>
          <a:xfrm>
            <a:off x="675500" y="1295800"/>
            <a:ext cx="20916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layfair Display"/>
                <a:ea typeface="Playfair Display"/>
                <a:cs typeface="Playfair Display"/>
                <a:sym typeface="Playfair Display"/>
              </a:rPr>
              <a:t>Avec 16 ans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d’expertise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72" name="Google Shape;572;p52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760838" y="2531301"/>
            <a:ext cx="309221" cy="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2"/>
          <p:cNvSpPr txBox="1"/>
          <p:nvPr/>
        </p:nvSpPr>
        <p:spPr>
          <a:xfrm>
            <a:off x="649021" y="3107667"/>
            <a:ext cx="12648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Ecosystème Java / OpenSource à l’état de l’art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4" name="Google Shape;574;p52"/>
          <p:cNvPicPr preferRelativeResize="0"/>
          <p:nvPr/>
        </p:nvPicPr>
        <p:blipFill rotWithShape="1">
          <a:blip r:embed="rId3">
            <a:alphaModFix/>
          </a:blip>
          <a:srcRect b="0" l="149" r="159" t="0"/>
          <a:stretch/>
        </p:blipFill>
        <p:spPr>
          <a:xfrm>
            <a:off x="3748326" y="2531301"/>
            <a:ext cx="348900" cy="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4">
            <a:alphaModFix/>
          </a:blip>
          <a:srcRect b="1371" l="0" r="0" t="1371"/>
          <a:stretch/>
        </p:blipFill>
        <p:spPr>
          <a:xfrm>
            <a:off x="2241238" y="2558567"/>
            <a:ext cx="435075" cy="40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2"/>
          <p:cNvSpPr txBox="1"/>
          <p:nvPr/>
        </p:nvSpPr>
        <p:spPr>
          <a:xfrm>
            <a:off x="2157860" y="3107667"/>
            <a:ext cx="12648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 Business / Dév. : Scrum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52"/>
          <p:cNvSpPr txBox="1"/>
          <p:nvPr/>
        </p:nvSpPr>
        <p:spPr>
          <a:xfrm>
            <a:off x="3640247" y="3107667"/>
            <a:ext cx="12648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Dév. / Exploitation : Devops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8" name="Google Shape;578;p52"/>
          <p:cNvPicPr preferRelativeResize="0"/>
          <p:nvPr/>
        </p:nvPicPr>
        <p:blipFill rotWithShape="1">
          <a:blip r:embed="rId5">
            <a:alphaModFix/>
          </a:blip>
          <a:srcRect b="495" l="0" r="0" t="504"/>
          <a:stretch/>
        </p:blipFill>
        <p:spPr>
          <a:xfrm>
            <a:off x="764438" y="4428433"/>
            <a:ext cx="348900" cy="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2"/>
          <p:cNvPicPr preferRelativeResize="0"/>
          <p:nvPr/>
        </p:nvPicPr>
        <p:blipFill rotWithShape="1">
          <a:blip r:embed="rId6">
            <a:alphaModFix/>
          </a:blip>
          <a:srcRect b="377" l="0" r="0" t="367"/>
          <a:stretch/>
        </p:blipFill>
        <p:spPr>
          <a:xfrm>
            <a:off x="2284338" y="4419233"/>
            <a:ext cx="348900" cy="2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2"/>
          <p:cNvSpPr txBox="1"/>
          <p:nvPr/>
        </p:nvSpPr>
        <p:spPr>
          <a:xfrm>
            <a:off x="649021" y="4866235"/>
            <a:ext cx="12648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Industrialisation jusqu’au continuous delivery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52"/>
          <p:cNvSpPr txBox="1"/>
          <p:nvPr/>
        </p:nvSpPr>
        <p:spPr>
          <a:xfrm>
            <a:off x="2157849" y="4866233"/>
            <a:ext cx="13833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Pilotage temps réel des KPIs : qualité, avancement, vélocité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52"/>
          <p:cNvSpPr txBox="1"/>
          <p:nvPr/>
        </p:nvSpPr>
        <p:spPr>
          <a:xfrm>
            <a:off x="5497525" y="1289867"/>
            <a:ext cx="20916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layfair Display"/>
                <a:ea typeface="Playfair Display"/>
                <a:cs typeface="Playfair Display"/>
                <a:sym typeface="Playfair Display"/>
              </a:rPr>
              <a:t>Un projet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chez Ippon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83" name="Google Shape;583;p52"/>
          <p:cNvPicPr preferRelativeResize="0"/>
          <p:nvPr/>
        </p:nvPicPr>
        <p:blipFill rotWithShape="1">
          <a:blip r:embed="rId7">
            <a:alphaModFix/>
          </a:blip>
          <a:srcRect b="0" l="209" r="219" t="0"/>
          <a:stretch/>
        </p:blipFill>
        <p:spPr>
          <a:xfrm>
            <a:off x="6631323" y="2586578"/>
            <a:ext cx="348900" cy="3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 rotWithShape="1">
          <a:blip r:embed="rId8">
            <a:alphaModFix/>
          </a:blip>
          <a:srcRect b="49" l="0" r="0" t="49"/>
          <a:stretch/>
        </p:blipFill>
        <p:spPr>
          <a:xfrm>
            <a:off x="7907623" y="2578960"/>
            <a:ext cx="348900" cy="3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2"/>
          <p:cNvPicPr preferRelativeResize="0"/>
          <p:nvPr/>
        </p:nvPicPr>
        <p:blipFill rotWithShape="1">
          <a:blip r:embed="rId9">
            <a:alphaModFix/>
          </a:blip>
          <a:srcRect b="0" l="169" r="169" t="0"/>
          <a:stretch/>
        </p:blipFill>
        <p:spPr>
          <a:xfrm>
            <a:off x="5615613" y="2579533"/>
            <a:ext cx="226784" cy="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2"/>
          <p:cNvSpPr txBox="1"/>
          <p:nvPr/>
        </p:nvSpPr>
        <p:spPr>
          <a:xfrm>
            <a:off x="5484253" y="3208633"/>
            <a:ext cx="11976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30 000 j.h de développement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2017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52"/>
          <p:cNvSpPr txBox="1"/>
          <p:nvPr/>
        </p:nvSpPr>
        <p:spPr>
          <a:xfrm>
            <a:off x="6545428" y="3211417"/>
            <a:ext cx="11976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Équipes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30 consultants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52"/>
          <p:cNvSpPr txBox="1"/>
          <p:nvPr/>
        </p:nvSpPr>
        <p:spPr>
          <a:xfrm>
            <a:off x="7813525" y="3203800"/>
            <a:ext cx="977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Projets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24 mois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52"/>
          <p:cNvSpPr txBox="1"/>
          <p:nvPr/>
        </p:nvSpPr>
        <p:spPr>
          <a:xfrm>
            <a:off x="5497525" y="4935433"/>
            <a:ext cx="1482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Des approches</a:t>
            </a:r>
            <a:endParaRPr i="1"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capacitaires &amp; forfaitaires</a:t>
            </a:r>
            <a:r>
              <a:rPr b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0" name="Google Shape;590;p52"/>
          <p:cNvSpPr txBox="1"/>
          <p:nvPr/>
        </p:nvSpPr>
        <p:spPr>
          <a:xfrm>
            <a:off x="6980225" y="4935433"/>
            <a:ext cx="17058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De l’innovation</a:t>
            </a: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i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en </a:t>
            </a: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prototypages rapides &amp; Lean Startup</a:t>
            </a:r>
            <a:r>
              <a:rPr b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91" name="Google Shape;591;p52"/>
          <p:cNvCxnSpPr/>
          <p:nvPr/>
        </p:nvCxnSpPr>
        <p:spPr>
          <a:xfrm>
            <a:off x="5198674" y="4542567"/>
            <a:ext cx="35850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52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re approche">
  <p:cSld name="TITLE_3_3_2_2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5" name="Google Shape;595;p53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53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53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8" name="Google Shape;598;p53"/>
          <p:cNvSpPr/>
          <p:nvPr/>
        </p:nvSpPr>
        <p:spPr>
          <a:xfrm>
            <a:off x="856125" y="2724546"/>
            <a:ext cx="1202100" cy="153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9" name="Google Shape;599;p53"/>
          <p:cNvSpPr txBox="1"/>
          <p:nvPr/>
        </p:nvSpPr>
        <p:spPr>
          <a:xfrm>
            <a:off x="1081550" y="2148295"/>
            <a:ext cx="6120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0" name="Google Shape;600;p53"/>
          <p:cNvSpPr txBox="1"/>
          <p:nvPr/>
        </p:nvSpPr>
        <p:spPr>
          <a:xfrm>
            <a:off x="856250" y="3506900"/>
            <a:ext cx="1202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en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b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6618050" y="4469067"/>
            <a:ext cx="2342700" cy="24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Rédaction du backlog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Partage de la vision produit avec l’équipe de réalisation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Finalisation des maquettes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Initialisation de la stack technique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53"/>
          <p:cNvSpPr/>
          <p:nvPr/>
        </p:nvSpPr>
        <p:spPr>
          <a:xfrm>
            <a:off x="2843400" y="2702084"/>
            <a:ext cx="1202100" cy="153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3" name="Google Shape;603;p53"/>
          <p:cNvSpPr txBox="1"/>
          <p:nvPr/>
        </p:nvSpPr>
        <p:spPr>
          <a:xfrm>
            <a:off x="3063011" y="2153740"/>
            <a:ext cx="7629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4" name="Google Shape;604;p53"/>
          <p:cNvSpPr txBox="1"/>
          <p:nvPr/>
        </p:nvSpPr>
        <p:spPr>
          <a:xfrm>
            <a:off x="2843400" y="3406367"/>
            <a:ext cx="12021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05" name="Google Shape;605;p53"/>
          <p:cNvCxnSpPr/>
          <p:nvPr/>
        </p:nvCxnSpPr>
        <p:spPr>
          <a:xfrm>
            <a:off x="3085232" y="332556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53"/>
          <p:cNvCxnSpPr/>
          <p:nvPr/>
        </p:nvCxnSpPr>
        <p:spPr>
          <a:xfrm>
            <a:off x="3314376" y="332556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53"/>
          <p:cNvSpPr/>
          <p:nvPr/>
        </p:nvSpPr>
        <p:spPr>
          <a:xfrm>
            <a:off x="4905825" y="2674167"/>
            <a:ext cx="1202100" cy="153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8" name="Google Shape;608;p53"/>
          <p:cNvSpPr txBox="1"/>
          <p:nvPr/>
        </p:nvSpPr>
        <p:spPr>
          <a:xfrm>
            <a:off x="5162474" y="2153723"/>
            <a:ext cx="6888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9" name="Google Shape;609;p53"/>
          <p:cNvSpPr txBox="1"/>
          <p:nvPr/>
        </p:nvSpPr>
        <p:spPr>
          <a:xfrm>
            <a:off x="4905825" y="3410667"/>
            <a:ext cx="1202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10" name="Google Shape;610;p53"/>
          <p:cNvCxnSpPr/>
          <p:nvPr/>
        </p:nvCxnSpPr>
        <p:spPr>
          <a:xfrm>
            <a:off x="5223857" y="3297647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53"/>
          <p:cNvCxnSpPr/>
          <p:nvPr/>
        </p:nvCxnSpPr>
        <p:spPr>
          <a:xfrm>
            <a:off x="5453001" y="3297647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53"/>
          <p:cNvSpPr/>
          <p:nvPr/>
        </p:nvSpPr>
        <p:spPr>
          <a:xfrm>
            <a:off x="6930638" y="2666971"/>
            <a:ext cx="1202100" cy="153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3" name="Google Shape;613;p53"/>
          <p:cNvSpPr txBox="1"/>
          <p:nvPr/>
        </p:nvSpPr>
        <p:spPr>
          <a:xfrm>
            <a:off x="7187286" y="2153723"/>
            <a:ext cx="6888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4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14" name="Google Shape;614;p53"/>
          <p:cNvSpPr txBox="1"/>
          <p:nvPr/>
        </p:nvSpPr>
        <p:spPr>
          <a:xfrm>
            <a:off x="6930775" y="3406567"/>
            <a:ext cx="1202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Initialisation du delivery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15" name="Google Shape;615;p53"/>
          <p:cNvCxnSpPr/>
          <p:nvPr/>
        </p:nvCxnSpPr>
        <p:spPr>
          <a:xfrm>
            <a:off x="7134107" y="329048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53"/>
          <p:cNvCxnSpPr/>
          <p:nvPr/>
        </p:nvCxnSpPr>
        <p:spPr>
          <a:xfrm>
            <a:off x="7363251" y="329048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3"/>
          <p:cNvCxnSpPr/>
          <p:nvPr/>
        </p:nvCxnSpPr>
        <p:spPr>
          <a:xfrm>
            <a:off x="1129332" y="332556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3"/>
          <p:cNvCxnSpPr/>
          <p:nvPr/>
        </p:nvCxnSpPr>
        <p:spPr>
          <a:xfrm>
            <a:off x="1358476" y="332556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3"/>
          <p:cNvCxnSpPr/>
          <p:nvPr/>
        </p:nvCxnSpPr>
        <p:spPr>
          <a:xfrm>
            <a:off x="357020" y="1741900"/>
            <a:ext cx="0" cy="25353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620" name="Google Shape;620;p53"/>
          <p:cNvCxnSpPr/>
          <p:nvPr/>
        </p:nvCxnSpPr>
        <p:spPr>
          <a:xfrm>
            <a:off x="6588095" y="1741900"/>
            <a:ext cx="0" cy="25353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sp>
        <p:nvSpPr>
          <p:cNvPr id="621" name="Google Shape;621;p53"/>
          <p:cNvSpPr txBox="1"/>
          <p:nvPr/>
        </p:nvSpPr>
        <p:spPr>
          <a:xfrm>
            <a:off x="137800" y="1161368"/>
            <a:ext cx="846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53"/>
          <p:cNvSpPr txBox="1"/>
          <p:nvPr/>
        </p:nvSpPr>
        <p:spPr>
          <a:xfrm>
            <a:off x="6173200" y="1161368"/>
            <a:ext cx="846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53"/>
          <p:cNvCxnSpPr/>
          <p:nvPr/>
        </p:nvCxnSpPr>
        <p:spPr>
          <a:xfrm>
            <a:off x="285025" y="2010600"/>
            <a:ext cx="8285400" cy="0"/>
          </a:xfrm>
          <a:prstGeom prst="straightConnector1">
            <a:avLst/>
          </a:prstGeom>
          <a:noFill/>
          <a:ln cap="flat" cmpd="sng" w="9525">
            <a:solidFill>
              <a:srgbClr val="F065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53"/>
          <p:cNvSpPr txBox="1"/>
          <p:nvPr/>
        </p:nvSpPr>
        <p:spPr>
          <a:xfrm>
            <a:off x="310725" y="4468000"/>
            <a:ext cx="21978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53"/>
          <p:cNvSpPr txBox="1"/>
          <p:nvPr/>
        </p:nvSpPr>
        <p:spPr>
          <a:xfrm>
            <a:off x="2475275" y="4491600"/>
            <a:ext cx="21372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53"/>
          <p:cNvSpPr txBox="1"/>
          <p:nvPr/>
        </p:nvSpPr>
        <p:spPr>
          <a:xfrm>
            <a:off x="4496448" y="4476400"/>
            <a:ext cx="21978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53"/>
          <p:cNvSpPr/>
          <p:nvPr/>
        </p:nvSpPr>
        <p:spPr>
          <a:xfrm rot="5400000">
            <a:off x="1042337" y="155429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3"/>
          <p:cNvSpPr/>
          <p:nvPr/>
        </p:nvSpPr>
        <p:spPr>
          <a:xfrm rot="-5400000">
            <a:off x="1198637" y="154931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3"/>
          <p:cNvSpPr/>
          <p:nvPr/>
        </p:nvSpPr>
        <p:spPr>
          <a:xfrm rot="5400000">
            <a:off x="1354805" y="155176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3"/>
          <p:cNvSpPr/>
          <p:nvPr/>
        </p:nvSpPr>
        <p:spPr>
          <a:xfrm rot="5400000">
            <a:off x="3108987" y="155804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3"/>
          <p:cNvSpPr/>
          <p:nvPr/>
        </p:nvSpPr>
        <p:spPr>
          <a:xfrm rot="-5400000">
            <a:off x="3265287" y="155306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3"/>
          <p:cNvSpPr/>
          <p:nvPr/>
        </p:nvSpPr>
        <p:spPr>
          <a:xfrm rot="5400000">
            <a:off x="3421455" y="155551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3"/>
          <p:cNvSpPr/>
          <p:nvPr/>
        </p:nvSpPr>
        <p:spPr>
          <a:xfrm rot="5400000">
            <a:off x="5179412" y="1561808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3"/>
          <p:cNvSpPr/>
          <p:nvPr/>
        </p:nvSpPr>
        <p:spPr>
          <a:xfrm rot="-5400000">
            <a:off x="5335712" y="1556828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3"/>
          <p:cNvSpPr/>
          <p:nvPr/>
        </p:nvSpPr>
        <p:spPr>
          <a:xfrm rot="5400000">
            <a:off x="5491880" y="1559277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3"/>
          <p:cNvSpPr/>
          <p:nvPr/>
        </p:nvSpPr>
        <p:spPr>
          <a:xfrm rot="5400000">
            <a:off x="7097562" y="165214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3"/>
          <p:cNvSpPr/>
          <p:nvPr/>
        </p:nvSpPr>
        <p:spPr>
          <a:xfrm rot="-5400000">
            <a:off x="7253862" y="164716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3"/>
          <p:cNvSpPr/>
          <p:nvPr/>
        </p:nvSpPr>
        <p:spPr>
          <a:xfrm rot="5400000">
            <a:off x="7410030" y="164961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3"/>
          <p:cNvSpPr/>
          <p:nvPr/>
        </p:nvSpPr>
        <p:spPr>
          <a:xfrm rot="-5400000">
            <a:off x="7566330" y="164463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re approche 1">
  <p:cSld name="TITLE_3_3_2_2_1_1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3" name="Google Shape;643;p54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54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54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6" name="Google Shape;646;p54"/>
          <p:cNvSpPr/>
          <p:nvPr/>
        </p:nvSpPr>
        <p:spPr>
          <a:xfrm>
            <a:off x="856125" y="2724546"/>
            <a:ext cx="1202100" cy="153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7" name="Google Shape;647;p54"/>
          <p:cNvSpPr txBox="1"/>
          <p:nvPr/>
        </p:nvSpPr>
        <p:spPr>
          <a:xfrm>
            <a:off x="1081550" y="2148295"/>
            <a:ext cx="6120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48" name="Google Shape;648;p54"/>
          <p:cNvSpPr txBox="1"/>
          <p:nvPr/>
        </p:nvSpPr>
        <p:spPr>
          <a:xfrm>
            <a:off x="856250" y="3506900"/>
            <a:ext cx="1202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en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b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9" name="Google Shape;649;p54"/>
          <p:cNvSpPr txBox="1"/>
          <p:nvPr/>
        </p:nvSpPr>
        <p:spPr>
          <a:xfrm>
            <a:off x="310725" y="4468000"/>
            <a:ext cx="21978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54"/>
          <p:cNvSpPr txBox="1"/>
          <p:nvPr/>
        </p:nvSpPr>
        <p:spPr>
          <a:xfrm>
            <a:off x="3376800" y="4462300"/>
            <a:ext cx="21372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4"/>
          <p:cNvSpPr txBox="1"/>
          <p:nvPr/>
        </p:nvSpPr>
        <p:spPr>
          <a:xfrm>
            <a:off x="6273873" y="4438700"/>
            <a:ext cx="21978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54"/>
          <p:cNvSpPr/>
          <p:nvPr/>
        </p:nvSpPr>
        <p:spPr>
          <a:xfrm>
            <a:off x="3757800" y="2702084"/>
            <a:ext cx="1202100" cy="153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54"/>
          <p:cNvSpPr txBox="1"/>
          <p:nvPr/>
        </p:nvSpPr>
        <p:spPr>
          <a:xfrm>
            <a:off x="3977411" y="2153740"/>
            <a:ext cx="7629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54" name="Google Shape;654;p54"/>
          <p:cNvSpPr txBox="1"/>
          <p:nvPr/>
        </p:nvSpPr>
        <p:spPr>
          <a:xfrm>
            <a:off x="3757800" y="3406367"/>
            <a:ext cx="12021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55" name="Google Shape;655;p54"/>
          <p:cNvCxnSpPr/>
          <p:nvPr/>
        </p:nvCxnSpPr>
        <p:spPr>
          <a:xfrm>
            <a:off x="3999632" y="332556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4228776" y="332556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682573" y="2674167"/>
            <a:ext cx="1202100" cy="153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857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8" name="Google Shape;658;p54"/>
          <p:cNvSpPr txBox="1"/>
          <p:nvPr/>
        </p:nvSpPr>
        <p:spPr>
          <a:xfrm>
            <a:off x="6939222" y="2153723"/>
            <a:ext cx="6888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59" name="Google Shape;659;p54"/>
          <p:cNvSpPr txBox="1"/>
          <p:nvPr/>
        </p:nvSpPr>
        <p:spPr>
          <a:xfrm>
            <a:off x="6682573" y="3410667"/>
            <a:ext cx="1202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60" name="Google Shape;660;p54"/>
          <p:cNvCxnSpPr/>
          <p:nvPr/>
        </p:nvCxnSpPr>
        <p:spPr>
          <a:xfrm>
            <a:off x="7000605" y="3297647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54"/>
          <p:cNvCxnSpPr/>
          <p:nvPr/>
        </p:nvCxnSpPr>
        <p:spPr>
          <a:xfrm>
            <a:off x="7229749" y="3297647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54"/>
          <p:cNvCxnSpPr/>
          <p:nvPr/>
        </p:nvCxnSpPr>
        <p:spPr>
          <a:xfrm>
            <a:off x="1129332" y="3325563"/>
            <a:ext cx="217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54"/>
          <p:cNvCxnSpPr/>
          <p:nvPr/>
        </p:nvCxnSpPr>
        <p:spPr>
          <a:xfrm>
            <a:off x="1358476" y="3325563"/>
            <a:ext cx="1209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54"/>
          <p:cNvCxnSpPr/>
          <p:nvPr/>
        </p:nvCxnSpPr>
        <p:spPr>
          <a:xfrm>
            <a:off x="357020" y="1741900"/>
            <a:ext cx="0" cy="25353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665" name="Google Shape;665;p54"/>
          <p:cNvCxnSpPr/>
          <p:nvPr/>
        </p:nvCxnSpPr>
        <p:spPr>
          <a:xfrm>
            <a:off x="8645495" y="1741900"/>
            <a:ext cx="0" cy="25353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sp>
        <p:nvSpPr>
          <p:cNvPr id="666" name="Google Shape;666;p54"/>
          <p:cNvSpPr txBox="1"/>
          <p:nvPr/>
        </p:nvSpPr>
        <p:spPr>
          <a:xfrm>
            <a:off x="137800" y="1161368"/>
            <a:ext cx="846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54"/>
          <p:cNvSpPr txBox="1"/>
          <p:nvPr/>
        </p:nvSpPr>
        <p:spPr>
          <a:xfrm>
            <a:off x="8154400" y="1161368"/>
            <a:ext cx="846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8" name="Google Shape;668;p54"/>
          <p:cNvCxnSpPr/>
          <p:nvPr/>
        </p:nvCxnSpPr>
        <p:spPr>
          <a:xfrm>
            <a:off x="285025" y="2010600"/>
            <a:ext cx="8285400" cy="0"/>
          </a:xfrm>
          <a:prstGeom prst="straightConnector1">
            <a:avLst/>
          </a:prstGeom>
          <a:noFill/>
          <a:ln cap="flat" cmpd="sng" w="9525">
            <a:solidFill>
              <a:srgbClr val="F065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54"/>
          <p:cNvSpPr txBox="1"/>
          <p:nvPr/>
        </p:nvSpPr>
        <p:spPr>
          <a:xfrm>
            <a:off x="1713075" y="253000"/>
            <a:ext cx="19389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3880050" y="253000"/>
            <a:ext cx="15906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1" name="Google Shape;671;p54"/>
          <p:cNvSpPr txBox="1"/>
          <p:nvPr/>
        </p:nvSpPr>
        <p:spPr>
          <a:xfrm>
            <a:off x="5834525" y="253000"/>
            <a:ext cx="15906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2" name="Google Shape;672;p54"/>
          <p:cNvSpPr/>
          <p:nvPr/>
        </p:nvSpPr>
        <p:spPr>
          <a:xfrm rot="5400000">
            <a:off x="1042337" y="155429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4"/>
          <p:cNvSpPr/>
          <p:nvPr/>
        </p:nvSpPr>
        <p:spPr>
          <a:xfrm rot="-5400000">
            <a:off x="1198637" y="154931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4"/>
          <p:cNvSpPr/>
          <p:nvPr/>
        </p:nvSpPr>
        <p:spPr>
          <a:xfrm rot="5400000">
            <a:off x="1354805" y="155176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4"/>
          <p:cNvSpPr/>
          <p:nvPr/>
        </p:nvSpPr>
        <p:spPr>
          <a:xfrm rot="5400000">
            <a:off x="4023387" y="155804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4"/>
          <p:cNvSpPr/>
          <p:nvPr/>
        </p:nvSpPr>
        <p:spPr>
          <a:xfrm rot="-5400000">
            <a:off x="4179687" y="155306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4"/>
          <p:cNvSpPr/>
          <p:nvPr/>
        </p:nvSpPr>
        <p:spPr>
          <a:xfrm rot="5400000">
            <a:off x="4335855" y="1555511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4"/>
          <p:cNvSpPr/>
          <p:nvPr/>
        </p:nvSpPr>
        <p:spPr>
          <a:xfrm rot="5400000">
            <a:off x="7008212" y="1561808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4"/>
          <p:cNvSpPr/>
          <p:nvPr/>
        </p:nvSpPr>
        <p:spPr>
          <a:xfrm rot="-5400000">
            <a:off x="7164512" y="1556828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4"/>
          <p:cNvSpPr/>
          <p:nvPr/>
        </p:nvSpPr>
        <p:spPr>
          <a:xfrm rot="5400000">
            <a:off x="7320680" y="1559277"/>
            <a:ext cx="404400" cy="156300"/>
          </a:xfrm>
          <a:prstGeom prst="triangle">
            <a:avLst>
              <a:gd fmla="val 48893" name="adj"/>
            </a:avLst>
          </a:prstGeom>
          <a:solidFill>
            <a:srgbClr val="E6604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1">
  <p:cSld name="CUSTOM_8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ops, cloud &amp; services managés">
  <p:cSld name="CUSTOM_3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6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85" name="Google Shape;685;p56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56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7" name="Google Shape;687;p56"/>
          <p:cNvPicPr preferRelativeResize="0"/>
          <p:nvPr/>
        </p:nvPicPr>
        <p:blipFill rotWithShape="1">
          <a:blip r:embed="rId2">
            <a:alphaModFix/>
          </a:blip>
          <a:srcRect b="0" l="26850" r="19394" t="0"/>
          <a:stretch/>
        </p:blipFill>
        <p:spPr>
          <a:xfrm>
            <a:off x="4930650" y="0"/>
            <a:ext cx="4213350" cy="685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6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4930650" y="0"/>
            <a:ext cx="4213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6"/>
          <p:cNvSpPr/>
          <p:nvPr/>
        </p:nvSpPr>
        <p:spPr>
          <a:xfrm>
            <a:off x="3291600" y="1525300"/>
            <a:ext cx="3479100" cy="458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60000" dist="952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6"/>
          <p:cNvSpPr/>
          <p:nvPr/>
        </p:nvSpPr>
        <p:spPr>
          <a:xfrm rot="1812295">
            <a:off x="442701" y="1063983"/>
            <a:ext cx="3079342" cy="1716668"/>
          </a:xfrm>
          <a:custGeom>
            <a:rect b="b" l="l" r="r" t="t"/>
            <a:pathLst>
              <a:path extrusionOk="0" h="48933" w="93255">
                <a:moveTo>
                  <a:pt x="403" y="24126"/>
                </a:moveTo>
                <a:cubicBezTo>
                  <a:pt x="403" y="27186"/>
                  <a:pt x="-402" y="30353"/>
                  <a:pt x="403" y="33305"/>
                </a:cubicBezTo>
                <a:cubicBezTo>
                  <a:pt x="2236" y="40027"/>
                  <a:pt x="10063" y="45322"/>
                  <a:pt x="16996" y="46015"/>
                </a:cubicBezTo>
                <a:cubicBezTo>
                  <a:pt x="28704" y="47186"/>
                  <a:pt x="53412" y="38099"/>
                  <a:pt x="47358" y="28009"/>
                </a:cubicBezTo>
                <a:cubicBezTo>
                  <a:pt x="45078" y="24209"/>
                  <a:pt x="38260" y="23557"/>
                  <a:pt x="34296" y="25538"/>
                </a:cubicBezTo>
                <a:cubicBezTo>
                  <a:pt x="30201" y="27584"/>
                  <a:pt x="28200" y="34418"/>
                  <a:pt x="30059" y="38601"/>
                </a:cubicBezTo>
                <a:cubicBezTo>
                  <a:pt x="33596" y="46559"/>
                  <a:pt x="47525" y="51903"/>
                  <a:pt x="54772" y="47074"/>
                </a:cubicBezTo>
                <a:cubicBezTo>
                  <a:pt x="57957" y="44951"/>
                  <a:pt x="61470" y="42508"/>
                  <a:pt x="62893" y="38954"/>
                </a:cubicBezTo>
                <a:cubicBezTo>
                  <a:pt x="65728" y="31878"/>
                  <a:pt x="63015" y="23178"/>
                  <a:pt x="66423" y="16359"/>
                </a:cubicBezTo>
                <a:cubicBezTo>
                  <a:pt x="71017" y="7167"/>
                  <a:pt x="84063" y="-3419"/>
                  <a:pt x="93255" y="1177"/>
                </a:cubicBezTo>
              </a:path>
            </a:pathLst>
          </a:custGeom>
          <a:noFill/>
          <a:ln cap="flat" cmpd="sng" w="19050">
            <a:solidFill>
              <a:srgbClr val="F95454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691" name="Google Shape;691;p56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">
  <p:cSld name="TITLE_2_3_2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675" y="1156034"/>
            <a:ext cx="8552651" cy="19696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95250">
              <a:srgbClr val="000000">
                <a:alpha val="20000"/>
              </a:srgbClr>
            </a:outerShdw>
          </a:effectLst>
        </p:spPr>
      </p:pic>
      <p:cxnSp>
        <p:nvCxnSpPr>
          <p:cNvPr id="694" name="Google Shape;694;p57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57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57"/>
          <p:cNvSpPr txBox="1"/>
          <p:nvPr/>
        </p:nvSpPr>
        <p:spPr>
          <a:xfrm>
            <a:off x="852175" y="2210100"/>
            <a:ext cx="847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7" name="Google Shape;697;p57"/>
          <p:cNvSpPr txBox="1"/>
          <p:nvPr/>
        </p:nvSpPr>
        <p:spPr>
          <a:xfrm>
            <a:off x="2372675" y="2210100"/>
            <a:ext cx="1069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8" name="Google Shape;698;p57"/>
          <p:cNvSpPr txBox="1"/>
          <p:nvPr/>
        </p:nvSpPr>
        <p:spPr>
          <a:xfrm>
            <a:off x="3972575" y="2210100"/>
            <a:ext cx="1069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5634275" y="2210100"/>
            <a:ext cx="1069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0" name="Google Shape;700;p57"/>
          <p:cNvSpPr txBox="1"/>
          <p:nvPr/>
        </p:nvSpPr>
        <p:spPr>
          <a:xfrm>
            <a:off x="7295975" y="2210100"/>
            <a:ext cx="1069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1" name="Google Shape;701;p57"/>
          <p:cNvSpPr txBox="1"/>
          <p:nvPr/>
        </p:nvSpPr>
        <p:spPr>
          <a:xfrm>
            <a:off x="624925" y="3942600"/>
            <a:ext cx="940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p57"/>
          <p:cNvSpPr txBox="1"/>
          <p:nvPr/>
        </p:nvSpPr>
        <p:spPr>
          <a:xfrm>
            <a:off x="624925" y="4356067"/>
            <a:ext cx="11298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57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4" name="Google Shape;704;p57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57"/>
          <p:cNvSpPr txBox="1"/>
          <p:nvPr/>
        </p:nvSpPr>
        <p:spPr>
          <a:xfrm>
            <a:off x="2244475" y="3942600"/>
            <a:ext cx="940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p57"/>
          <p:cNvSpPr txBox="1"/>
          <p:nvPr/>
        </p:nvSpPr>
        <p:spPr>
          <a:xfrm>
            <a:off x="2244475" y="4356067"/>
            <a:ext cx="11298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57"/>
          <p:cNvSpPr txBox="1"/>
          <p:nvPr/>
        </p:nvSpPr>
        <p:spPr>
          <a:xfrm>
            <a:off x="3978700" y="3942600"/>
            <a:ext cx="940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57"/>
          <p:cNvSpPr txBox="1"/>
          <p:nvPr/>
        </p:nvSpPr>
        <p:spPr>
          <a:xfrm>
            <a:off x="3978700" y="4356067"/>
            <a:ext cx="11298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57"/>
          <p:cNvSpPr txBox="1"/>
          <p:nvPr/>
        </p:nvSpPr>
        <p:spPr>
          <a:xfrm>
            <a:off x="5705750" y="3942600"/>
            <a:ext cx="940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57"/>
          <p:cNvSpPr txBox="1"/>
          <p:nvPr/>
        </p:nvSpPr>
        <p:spPr>
          <a:xfrm>
            <a:off x="5705750" y="4356067"/>
            <a:ext cx="11298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57"/>
          <p:cNvSpPr txBox="1"/>
          <p:nvPr/>
        </p:nvSpPr>
        <p:spPr>
          <a:xfrm>
            <a:off x="7368300" y="3942600"/>
            <a:ext cx="940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Titre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57"/>
          <p:cNvSpPr txBox="1"/>
          <p:nvPr/>
        </p:nvSpPr>
        <p:spPr>
          <a:xfrm>
            <a:off x="7368300" y="4356067"/>
            <a:ext cx="11298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 1">
  <p:cSld name="TITLE_2_3_2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4" name="Google Shape;714;p58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8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8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7" name="Google Shape;717;p58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 1 2">
  <p:cSld name="TITLE_2_3_2_1_2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9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0" name="Google Shape;720;p59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1" name="Google Shape;721;p59"/>
          <p:cNvPicPr preferRelativeResize="0"/>
          <p:nvPr/>
        </p:nvPicPr>
        <p:blipFill rotWithShape="1">
          <a:blip r:embed="rId2">
            <a:alphaModFix/>
          </a:blip>
          <a:srcRect b="23477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services 1 1">
  <p:cSld name="TITLE_2_3_2_1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4" name="Google Shape;724;p60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60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60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7" name="Google Shape;727;p60"/>
          <p:cNvSpPr txBox="1"/>
          <p:nvPr/>
        </p:nvSpPr>
        <p:spPr>
          <a:xfrm>
            <a:off x="2350930" y="3597791"/>
            <a:ext cx="993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IPPON.    </a:t>
            </a:r>
            <a:endParaRPr b="1">
              <a:solidFill>
                <a:srgbClr val="FFFFFF"/>
              </a:solidFill>
              <a:highlight>
                <a:srgbClr val="F95454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60"/>
          <p:cNvSpPr/>
          <p:nvPr/>
        </p:nvSpPr>
        <p:spPr>
          <a:xfrm rot="10800000">
            <a:off x="3265187" y="2073307"/>
            <a:ext cx="1504500" cy="176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0"/>
          <p:cNvSpPr txBox="1"/>
          <p:nvPr/>
        </p:nvSpPr>
        <p:spPr>
          <a:xfrm>
            <a:off x="2086850" y="1816667"/>
            <a:ext cx="1504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Expertise Technique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30" name="Google Shape;730;p60"/>
          <p:cNvSpPr/>
          <p:nvPr/>
        </p:nvSpPr>
        <p:spPr>
          <a:xfrm rot="10800000">
            <a:off x="3265187" y="3827240"/>
            <a:ext cx="1504500" cy="176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0"/>
          <p:cNvSpPr txBox="1"/>
          <p:nvPr/>
        </p:nvSpPr>
        <p:spPr>
          <a:xfrm>
            <a:off x="3430775" y="2799500"/>
            <a:ext cx="1173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Méthodologie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32" name="Google Shape;732;p60"/>
          <p:cNvSpPr/>
          <p:nvPr/>
        </p:nvSpPr>
        <p:spPr>
          <a:xfrm rot="10800000">
            <a:off x="2085062" y="1194380"/>
            <a:ext cx="1504500" cy="176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0"/>
          <p:cNvSpPr/>
          <p:nvPr/>
        </p:nvSpPr>
        <p:spPr>
          <a:xfrm rot="10800000">
            <a:off x="2086862" y="4712080"/>
            <a:ext cx="1504500" cy="176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0"/>
          <p:cNvSpPr txBox="1"/>
          <p:nvPr/>
        </p:nvSpPr>
        <p:spPr>
          <a:xfrm>
            <a:off x="3430767" y="4449540"/>
            <a:ext cx="1173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4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35" name="Google Shape;735;p60"/>
          <p:cNvSpPr txBox="1"/>
          <p:nvPr/>
        </p:nvSpPr>
        <p:spPr>
          <a:xfrm>
            <a:off x="1074942" y="4528367"/>
            <a:ext cx="1173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3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36" name="Google Shape;736;p60"/>
          <p:cNvSpPr/>
          <p:nvPr/>
        </p:nvSpPr>
        <p:spPr>
          <a:xfrm rot="10800000">
            <a:off x="909347" y="3827247"/>
            <a:ext cx="1504500" cy="176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9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0"/>
          <p:cNvSpPr txBox="1"/>
          <p:nvPr/>
        </p:nvSpPr>
        <p:spPr>
          <a:xfrm>
            <a:off x="2250652" y="5324505"/>
            <a:ext cx="1173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5</a:t>
            </a:r>
            <a:endParaRPr b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38" name="Google Shape;738;p60"/>
          <p:cNvSpPr txBox="1"/>
          <p:nvPr/>
        </p:nvSpPr>
        <p:spPr>
          <a:xfrm>
            <a:off x="5429480" y="5324991"/>
            <a:ext cx="993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354E7A"/>
                </a:highlight>
                <a:latin typeface="Lato"/>
                <a:ea typeface="Lato"/>
                <a:cs typeface="Lato"/>
                <a:sym typeface="Lato"/>
              </a:rPr>
              <a:t> CLIENT.</a:t>
            </a:r>
            <a:endParaRPr b="1">
              <a:solidFill>
                <a:srgbClr val="FFFFFF"/>
              </a:solidFill>
              <a:highlight>
                <a:srgbClr val="354E7A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9" name="Google Shape;739;p60"/>
          <p:cNvSpPr/>
          <p:nvPr/>
        </p:nvSpPr>
        <p:spPr>
          <a:xfrm rot="10800000">
            <a:off x="6343737" y="3800507"/>
            <a:ext cx="1504500" cy="176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354E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0"/>
          <p:cNvSpPr txBox="1"/>
          <p:nvPr/>
        </p:nvSpPr>
        <p:spPr>
          <a:xfrm>
            <a:off x="6343725" y="4720700"/>
            <a:ext cx="1504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Connaissances business</a:t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41" name="Google Shape;741;p60"/>
          <p:cNvSpPr/>
          <p:nvPr/>
        </p:nvSpPr>
        <p:spPr>
          <a:xfrm rot="10800000">
            <a:off x="5165412" y="2921580"/>
            <a:ext cx="1504500" cy="176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354E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0"/>
          <p:cNvSpPr txBox="1"/>
          <p:nvPr/>
        </p:nvSpPr>
        <p:spPr>
          <a:xfrm>
            <a:off x="5283899" y="3645467"/>
            <a:ext cx="1263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Enjeux produit</a:t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overy to Delivery - Agile 1">
  <p:cSld name="TITLE_2_3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1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Titre.</a:t>
            </a:r>
            <a:endParaRPr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46" name="Google Shape;746;p61"/>
          <p:cNvPicPr preferRelativeResize="0"/>
          <p:nvPr/>
        </p:nvPicPr>
        <p:blipFill rotWithShape="1">
          <a:blip r:embed="rId2">
            <a:alphaModFix/>
          </a:blip>
          <a:srcRect b="0" l="12706" r="45048" t="0"/>
          <a:stretch/>
        </p:blipFill>
        <p:spPr>
          <a:xfrm>
            <a:off x="4129750" y="0"/>
            <a:ext cx="5014249" cy="68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1"/>
          <p:cNvPicPr preferRelativeResize="0"/>
          <p:nvPr/>
        </p:nvPicPr>
        <p:blipFill rotWithShape="1">
          <a:blip r:embed="rId3">
            <a:alphaModFix/>
          </a:blip>
          <a:srcRect b="49688" l="0" r="-140" t="0"/>
          <a:stretch/>
        </p:blipFill>
        <p:spPr>
          <a:xfrm>
            <a:off x="4129750" y="17"/>
            <a:ext cx="50142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25" y="3065800"/>
            <a:ext cx="5536651" cy="2068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95250">
              <a:srgbClr val="000000">
                <a:alpha val="20000"/>
              </a:srgbClr>
            </a:outerShdw>
          </a:effectLst>
        </p:spPr>
      </p:pic>
      <p:sp>
        <p:nvSpPr>
          <p:cNvPr id="749" name="Google Shape;749;p61"/>
          <p:cNvSpPr txBox="1"/>
          <p:nvPr/>
        </p:nvSpPr>
        <p:spPr>
          <a:xfrm>
            <a:off x="900675" y="4186000"/>
            <a:ext cx="1069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0" name="Google Shape;750;p61"/>
          <p:cNvSpPr txBox="1"/>
          <p:nvPr/>
        </p:nvSpPr>
        <p:spPr>
          <a:xfrm>
            <a:off x="2481050" y="4186000"/>
            <a:ext cx="1270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1" name="Google Shape;751;p61"/>
          <p:cNvSpPr txBox="1"/>
          <p:nvPr/>
        </p:nvSpPr>
        <p:spPr>
          <a:xfrm>
            <a:off x="4129750" y="4186000"/>
            <a:ext cx="1388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2" name="Google Shape;752;p61"/>
          <p:cNvSpPr txBox="1"/>
          <p:nvPr/>
        </p:nvSpPr>
        <p:spPr>
          <a:xfrm>
            <a:off x="304800" y="1016000"/>
            <a:ext cx="36867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Sous texte</a:t>
            </a:r>
            <a:endParaRPr b="1"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3" name="Google Shape;753;p61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61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61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 de sortie">
  <p:cSld name="TITLE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5955300"/>
            <a:ext cx="9144000" cy="902700"/>
          </a:xfrm>
          <a:prstGeom prst="rect">
            <a:avLst/>
          </a:prstGeom>
          <a:solidFill>
            <a:srgbClr val="FCC0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HD_300dpi.jpg"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8998" y="339975"/>
            <a:ext cx="5827300" cy="40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/>
        </p:nvSpPr>
        <p:spPr>
          <a:xfrm>
            <a:off x="0" y="6021950"/>
            <a:ext cx="91440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Ippon Technologies - 43, avenue de la grande Armée 75116 Paris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 46 42 48 48 - contact@ippon.fr - www.ippon.fr - blog.ippon.fr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www.ipponusa.com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www.ippon-hosting.com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apture d’écran 2014-07-10 à 15.05.24.png" id="41" name="Google Shape;4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4672713"/>
            <a:ext cx="685800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overy to Delivery - Agile 1 1">
  <p:cSld name="TITLE_2_3_1_1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ue">
  <p:cSld name="TITLE_2_2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_4.png" id="759" name="Google Shape;759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3150" y="1534500"/>
            <a:ext cx="3708151" cy="37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3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761" name="Google Shape;761;p63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63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63"/>
          <p:cNvSpPr txBox="1"/>
          <p:nvPr>
            <p:ph idx="2" type="subTitle"/>
          </p:nvPr>
        </p:nvSpPr>
        <p:spPr>
          <a:xfrm>
            <a:off x="304800" y="857433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64" name="Google Shape;764;p6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éference">
  <p:cSld name="TITLE_2_2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4"/>
          <p:cNvSpPr/>
          <p:nvPr/>
        </p:nvSpPr>
        <p:spPr>
          <a:xfrm>
            <a:off x="0" y="0"/>
            <a:ext cx="70062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7" name="Google Shape;767;p64"/>
          <p:cNvCxnSpPr/>
          <p:nvPr/>
        </p:nvCxnSpPr>
        <p:spPr>
          <a:xfrm>
            <a:off x="7006119" y="0"/>
            <a:ext cx="0" cy="6881100"/>
          </a:xfrm>
          <a:prstGeom prst="straightConnector1">
            <a:avLst/>
          </a:prstGeom>
          <a:noFill/>
          <a:ln cap="flat" cmpd="sng" w="19050">
            <a:solidFill>
              <a:srgbClr val="55AFF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64"/>
          <p:cNvSpPr txBox="1"/>
          <p:nvPr/>
        </p:nvSpPr>
        <p:spPr>
          <a:xfrm>
            <a:off x="5759000" y="4869967"/>
            <a:ext cx="27795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Black"/>
                <a:ea typeface="Lato Black"/>
                <a:cs typeface="Lato Black"/>
                <a:sym typeface="Lato Black"/>
              </a:rPr>
              <a:t>C A S D E N </a:t>
            </a:r>
            <a:endParaRPr sz="10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Développement app web mobile &amp; hybrid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69" name="Google Shape;769;p64"/>
          <p:cNvCxnSpPr/>
          <p:nvPr/>
        </p:nvCxnSpPr>
        <p:spPr>
          <a:xfrm>
            <a:off x="5836350" y="5314567"/>
            <a:ext cx="879600" cy="0"/>
          </a:xfrm>
          <a:prstGeom prst="straightConnector1">
            <a:avLst/>
          </a:prstGeom>
          <a:noFill/>
          <a:ln cap="flat" cmpd="sng" w="19050">
            <a:solidFill>
              <a:srgbClr val="55AFF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64"/>
          <p:cNvCxnSpPr/>
          <p:nvPr/>
        </p:nvCxnSpPr>
        <p:spPr>
          <a:xfrm>
            <a:off x="7006119" y="0"/>
            <a:ext cx="0" cy="6881100"/>
          </a:xfrm>
          <a:prstGeom prst="straightConnector1">
            <a:avLst/>
          </a:prstGeom>
          <a:noFill/>
          <a:ln cap="flat" cmpd="sng" w="19050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64"/>
          <p:cNvSpPr/>
          <p:nvPr/>
        </p:nvSpPr>
        <p:spPr>
          <a:xfrm>
            <a:off x="5378000" y="1368600"/>
            <a:ext cx="3765900" cy="48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4"/>
          <p:cNvSpPr txBox="1"/>
          <p:nvPr>
            <p:ph idx="1" type="subTitle"/>
          </p:nvPr>
        </p:nvSpPr>
        <p:spPr>
          <a:xfrm>
            <a:off x="5656750" y="1944000"/>
            <a:ext cx="3048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773" name="Google Shape;773;p64"/>
          <p:cNvCxnSpPr/>
          <p:nvPr/>
        </p:nvCxnSpPr>
        <p:spPr>
          <a:xfrm>
            <a:off x="5762621" y="17872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64"/>
          <p:cNvCxnSpPr/>
          <p:nvPr/>
        </p:nvCxnSpPr>
        <p:spPr>
          <a:xfrm>
            <a:off x="6022469" y="17872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64"/>
          <p:cNvSpPr txBox="1"/>
          <p:nvPr>
            <p:ph idx="2" type="subTitle"/>
          </p:nvPr>
        </p:nvSpPr>
        <p:spPr>
          <a:xfrm>
            <a:off x="5656750" y="2340000"/>
            <a:ext cx="2622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76" name="Google Shape;776;p64"/>
          <p:cNvSpPr txBox="1"/>
          <p:nvPr>
            <p:ph idx="3" type="body"/>
          </p:nvPr>
        </p:nvSpPr>
        <p:spPr>
          <a:xfrm>
            <a:off x="5482125" y="2939200"/>
            <a:ext cx="3048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77" name="Google Shape;777;p6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">
  <p:cSld name="TITLE_1_1_2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5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0" name="Google Shape;780;p65"/>
          <p:cNvPicPr preferRelativeResize="0"/>
          <p:nvPr/>
        </p:nvPicPr>
        <p:blipFill rotWithShape="1">
          <a:blip r:embed="rId2">
            <a:alphaModFix/>
          </a:blip>
          <a:srcRect b="15881" l="0" r="0" t="0"/>
          <a:stretch/>
        </p:blipFill>
        <p:spPr>
          <a:xfrm>
            <a:off x="0" y="0"/>
            <a:ext cx="91728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65"/>
          <p:cNvSpPr txBox="1"/>
          <p:nvPr>
            <p:ph idx="1" type="subTitle"/>
          </p:nvPr>
        </p:nvSpPr>
        <p:spPr>
          <a:xfrm>
            <a:off x="517500" y="2708867"/>
            <a:ext cx="6993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83" name="Google Shape;783;p65"/>
          <p:cNvCxnSpPr/>
          <p:nvPr/>
        </p:nvCxnSpPr>
        <p:spPr>
          <a:xfrm>
            <a:off x="873069" y="25747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65"/>
          <p:cNvCxnSpPr/>
          <p:nvPr/>
        </p:nvCxnSpPr>
        <p:spPr>
          <a:xfrm>
            <a:off x="613221" y="25747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65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3">
  <p:cSld name="TITLE_1_1_2_1_3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6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" y="0"/>
            <a:ext cx="914310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6"/>
          <p:cNvSpPr txBox="1"/>
          <p:nvPr>
            <p:ph idx="1" type="subTitle"/>
          </p:nvPr>
        </p:nvSpPr>
        <p:spPr>
          <a:xfrm>
            <a:off x="517500" y="2708867"/>
            <a:ext cx="6993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91" name="Google Shape;791;p66"/>
          <p:cNvCxnSpPr/>
          <p:nvPr/>
        </p:nvCxnSpPr>
        <p:spPr>
          <a:xfrm>
            <a:off x="873069" y="25747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66"/>
          <p:cNvCxnSpPr/>
          <p:nvPr/>
        </p:nvCxnSpPr>
        <p:spPr>
          <a:xfrm>
            <a:off x="613221" y="25747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66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2">
  <p:cSld name="TITLE_1_1_2_1_2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7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67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">
  <p:cSld name="TITLE_1_1_2_1_1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8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9" name="Google Shape;799;p68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">
  <p:cSld name="TITLE_1_1_2_1_1_2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9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2" name="Google Shape;802;p69"/>
          <p:cNvPicPr preferRelativeResize="0"/>
          <p:nvPr/>
        </p:nvPicPr>
        <p:blipFill rotWithShape="1">
          <a:blip r:embed="rId2">
            <a:alphaModFix/>
          </a:blip>
          <a:srcRect b="0" l="0" r="0" t="16170"/>
          <a:stretch/>
        </p:blipFill>
        <p:spPr>
          <a:xfrm>
            <a:off x="-46700" y="0"/>
            <a:ext cx="919069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5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9"/>
          <p:cNvSpPr txBox="1"/>
          <p:nvPr>
            <p:ph idx="1" type="subTitle"/>
          </p:nvPr>
        </p:nvSpPr>
        <p:spPr>
          <a:xfrm>
            <a:off x="517500" y="2708867"/>
            <a:ext cx="6993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805" name="Google Shape;805;p69"/>
          <p:cNvCxnSpPr/>
          <p:nvPr/>
        </p:nvCxnSpPr>
        <p:spPr>
          <a:xfrm>
            <a:off x="873069" y="25747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69"/>
          <p:cNvCxnSpPr/>
          <p:nvPr/>
        </p:nvCxnSpPr>
        <p:spPr>
          <a:xfrm>
            <a:off x="613221" y="25747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69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3">
  <p:cSld name="TITLE_1_1_2_1_1_2_3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0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p70"/>
          <p:cNvSpPr txBox="1"/>
          <p:nvPr>
            <p:ph idx="1" type="subTitle"/>
          </p:nvPr>
        </p:nvSpPr>
        <p:spPr>
          <a:xfrm>
            <a:off x="517500" y="2708867"/>
            <a:ext cx="6993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811" name="Google Shape;811;p70"/>
          <p:cNvCxnSpPr/>
          <p:nvPr/>
        </p:nvCxnSpPr>
        <p:spPr>
          <a:xfrm>
            <a:off x="873069" y="25747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70"/>
          <p:cNvCxnSpPr/>
          <p:nvPr/>
        </p:nvCxnSpPr>
        <p:spPr>
          <a:xfrm>
            <a:off x="613221" y="25747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3" name="Google Shape;813;p70"/>
          <p:cNvPicPr preferRelativeResize="0"/>
          <p:nvPr/>
        </p:nvPicPr>
        <p:blipFill rotWithShape="1">
          <a:blip r:embed="rId2">
            <a:alphaModFix/>
          </a:blip>
          <a:srcRect b="4242" l="0" r="0" t="0"/>
          <a:stretch/>
        </p:blipFill>
        <p:spPr>
          <a:xfrm>
            <a:off x="0" y="0"/>
            <a:ext cx="91440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0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2">
  <p:cSld name="TITLE_1_1_2_1_1_2_2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1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8" name="Google Shape;818;p71"/>
          <p:cNvPicPr preferRelativeResize="0"/>
          <p:nvPr/>
        </p:nvPicPr>
        <p:blipFill rotWithShape="1">
          <a:blip r:embed="rId2">
            <a:alphaModFix/>
          </a:blip>
          <a:srcRect b="4126" l="0" r="0" t="11492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1"/>
          <p:cNvSpPr txBox="1"/>
          <p:nvPr>
            <p:ph idx="1" type="subTitle"/>
          </p:nvPr>
        </p:nvSpPr>
        <p:spPr>
          <a:xfrm>
            <a:off x="517500" y="2708867"/>
            <a:ext cx="6993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821" name="Google Shape;821;p71"/>
          <p:cNvCxnSpPr/>
          <p:nvPr/>
        </p:nvCxnSpPr>
        <p:spPr>
          <a:xfrm>
            <a:off x="873069" y="25747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71"/>
          <p:cNvCxnSpPr/>
          <p:nvPr/>
        </p:nvCxnSpPr>
        <p:spPr>
          <a:xfrm>
            <a:off x="613221" y="25747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71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5225" y="2634900"/>
            <a:ext cx="3013571" cy="1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2 1">
  <p:cSld name="TITLE_1_1_2_1_1_2_2_1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2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6" name="Google Shape;826;p72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calaire 1 1 1">
  <p:cSld name="TITLE_1_1_2_1_1_2_1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9" name="Google Shape;829;p73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6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73"/>
          <p:cNvSpPr txBox="1"/>
          <p:nvPr>
            <p:ph idx="1" type="subTitle"/>
          </p:nvPr>
        </p:nvSpPr>
        <p:spPr>
          <a:xfrm>
            <a:off x="517500" y="2708867"/>
            <a:ext cx="6993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832" name="Google Shape;832;p73"/>
          <p:cNvCxnSpPr/>
          <p:nvPr/>
        </p:nvCxnSpPr>
        <p:spPr>
          <a:xfrm>
            <a:off x="873069" y="25747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73"/>
          <p:cNvCxnSpPr/>
          <p:nvPr/>
        </p:nvCxnSpPr>
        <p:spPr>
          <a:xfrm>
            <a:off x="613221" y="25747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" name="Google Shape;834;p73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s clients 1">
  <p:cSld name="TITLE_1_1_2_1_1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74"/>
          <p:cNvSpPr/>
          <p:nvPr/>
        </p:nvSpPr>
        <p:spPr>
          <a:xfrm>
            <a:off x="0" y="-133"/>
            <a:ext cx="9144000" cy="6858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8" name="Google Shape;838;p74"/>
          <p:cNvCxnSpPr/>
          <p:nvPr/>
        </p:nvCxnSpPr>
        <p:spPr>
          <a:xfrm>
            <a:off x="384621" y="406262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74"/>
          <p:cNvCxnSpPr/>
          <p:nvPr/>
        </p:nvCxnSpPr>
        <p:spPr>
          <a:xfrm>
            <a:off x="644469" y="406262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74"/>
          <p:cNvSpPr txBox="1"/>
          <p:nvPr/>
        </p:nvSpPr>
        <p:spPr>
          <a:xfrm>
            <a:off x="294505" y="394633"/>
            <a:ext cx="821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clients</a:t>
            </a:r>
            <a:r>
              <a:rPr b="1" lang="en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1" name="Google Shape;841;p74"/>
          <p:cNvSpPr txBox="1"/>
          <p:nvPr/>
        </p:nvSpPr>
        <p:spPr>
          <a:xfrm>
            <a:off x="1517558" y="1218767"/>
            <a:ext cx="1036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France</a:t>
            </a:r>
            <a:r>
              <a:rPr b="1" i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42" name="Google Shape;842;p74"/>
          <p:cNvPicPr preferRelativeResize="0"/>
          <p:nvPr/>
        </p:nvPicPr>
        <p:blipFill rotWithShape="1">
          <a:blip r:embed="rId2">
            <a:alphaModFix/>
          </a:blip>
          <a:srcRect b="32188" l="0" r="0" t="32192"/>
          <a:stretch/>
        </p:blipFill>
        <p:spPr>
          <a:xfrm>
            <a:off x="2396646" y="3648766"/>
            <a:ext cx="1299340" cy="46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45" y="2110502"/>
            <a:ext cx="713013" cy="3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" y="3753175"/>
            <a:ext cx="1097850" cy="1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17" y="5443697"/>
            <a:ext cx="1011070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853" y="1955182"/>
            <a:ext cx="968926" cy="5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777" y="2153600"/>
            <a:ext cx="947045" cy="24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5869" y="3566500"/>
            <a:ext cx="728860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1374" y="5280319"/>
            <a:ext cx="1097850" cy="470516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74"/>
          <p:cNvSpPr txBox="1"/>
          <p:nvPr/>
        </p:nvSpPr>
        <p:spPr>
          <a:xfrm>
            <a:off x="5112049" y="1218767"/>
            <a:ext cx="1036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</a:t>
            </a:r>
            <a:r>
              <a:rPr b="1" i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51" name="Google Shape;851;p74"/>
          <p:cNvCxnSpPr/>
          <p:nvPr/>
        </p:nvCxnSpPr>
        <p:spPr>
          <a:xfrm>
            <a:off x="4307445" y="2480000"/>
            <a:ext cx="0" cy="25353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pic>
        <p:nvPicPr>
          <p:cNvPr id="852" name="Google Shape;852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4020" y="2140115"/>
            <a:ext cx="839059" cy="2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4020" y="3684000"/>
            <a:ext cx="839059" cy="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9415" y="5397832"/>
            <a:ext cx="888250" cy="294247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4"/>
          <p:cNvSpPr txBox="1"/>
          <p:nvPr/>
        </p:nvSpPr>
        <p:spPr>
          <a:xfrm>
            <a:off x="7475290" y="1218767"/>
            <a:ext cx="1036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Australie</a:t>
            </a:r>
            <a:r>
              <a:rPr b="1" i="1" lang="en" sz="120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 i="1" sz="120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56" name="Google Shape;856;p74"/>
          <p:cNvCxnSpPr/>
          <p:nvPr/>
        </p:nvCxnSpPr>
        <p:spPr>
          <a:xfrm>
            <a:off x="6853228" y="2480000"/>
            <a:ext cx="0" cy="2535300"/>
          </a:xfrm>
          <a:prstGeom prst="straightConnector1">
            <a:avLst/>
          </a:prstGeom>
          <a:noFill/>
          <a:ln cap="flat" cmpd="sng" w="9525">
            <a:solidFill>
              <a:srgbClr val="F95454"/>
            </a:solidFill>
            <a:prstDash val="dash"/>
            <a:round/>
            <a:headEnd len="med" w="med" type="oval"/>
            <a:tailEnd len="med" w="med" type="none"/>
          </a:ln>
        </p:spPr>
      </p:cxnSp>
      <p:pic>
        <p:nvPicPr>
          <p:cNvPr id="857" name="Google Shape;857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6641" y="5400817"/>
            <a:ext cx="1299351" cy="28976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74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">
  <p:cSld name="TITLE_3_6_1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5"/>
          <p:cNvSpPr txBox="1"/>
          <p:nvPr/>
        </p:nvSpPr>
        <p:spPr>
          <a:xfrm>
            <a:off x="2310450" y="5166643"/>
            <a:ext cx="45231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IPPON.FR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lang="en" sz="1000"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61" name="Google Shape;8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57" y="5603833"/>
            <a:ext cx="150075" cy="1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0" y="2982100"/>
            <a:ext cx="1695973" cy="670354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5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6">
  <p:cSld name="TITLE_6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866" name="Google Shape;866;p7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7" name="Google Shape;867;p7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 1">
  <p:cSld name="TITLE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5225" y="2634900"/>
            <a:ext cx="3013571" cy="1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2" name="Google Shape;872;p7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3" name="Google Shape;873;p7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 section">
  <p:cSld name="TITLE_AND_BODY_3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9"/>
          <p:cNvSpPr/>
          <p:nvPr/>
        </p:nvSpPr>
        <p:spPr>
          <a:xfrm>
            <a:off x="0" y="6631625"/>
            <a:ext cx="9144000" cy="226500"/>
          </a:xfrm>
          <a:prstGeom prst="rect">
            <a:avLst/>
          </a:prstGeom>
          <a:solidFill>
            <a:srgbClr val="FCC0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9"/>
          <p:cNvSpPr/>
          <p:nvPr/>
        </p:nvSpPr>
        <p:spPr>
          <a:xfrm>
            <a:off x="0" y="1942200"/>
            <a:ext cx="9144000" cy="2244300"/>
          </a:xfrm>
          <a:prstGeom prst="rect">
            <a:avLst/>
          </a:prstGeom>
          <a:solidFill>
            <a:srgbClr val="FCC0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9"/>
          <p:cNvSpPr txBox="1"/>
          <p:nvPr>
            <p:ph type="title"/>
          </p:nvPr>
        </p:nvSpPr>
        <p:spPr>
          <a:xfrm>
            <a:off x="457200" y="1566759"/>
            <a:ext cx="82296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8" name="Google Shape;878;p79"/>
          <p:cNvSpPr txBox="1"/>
          <p:nvPr/>
        </p:nvSpPr>
        <p:spPr>
          <a:xfrm>
            <a:off x="0" y="6565025"/>
            <a:ext cx="9144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Ippon Technologies © 2014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 Exercice">
  <p:cSld name="TITLE_AND_BODY_3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0"/>
          <p:cNvSpPr/>
          <p:nvPr/>
        </p:nvSpPr>
        <p:spPr>
          <a:xfrm>
            <a:off x="0" y="6631625"/>
            <a:ext cx="9144000" cy="226500"/>
          </a:xfrm>
          <a:prstGeom prst="rect">
            <a:avLst/>
          </a:prstGeom>
          <a:solidFill>
            <a:srgbClr val="D90A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0"/>
          <p:cNvSpPr/>
          <p:nvPr/>
        </p:nvSpPr>
        <p:spPr>
          <a:xfrm>
            <a:off x="0" y="1925500"/>
            <a:ext cx="9144000" cy="2386200"/>
          </a:xfrm>
          <a:prstGeom prst="rect">
            <a:avLst/>
          </a:prstGeom>
          <a:solidFill>
            <a:srgbClr val="E424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80"/>
          <p:cNvSpPr txBox="1"/>
          <p:nvPr>
            <p:ph type="title"/>
          </p:nvPr>
        </p:nvSpPr>
        <p:spPr>
          <a:xfrm>
            <a:off x="457200" y="1566759"/>
            <a:ext cx="82296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80"/>
          <p:cNvSpPr txBox="1"/>
          <p:nvPr/>
        </p:nvSpPr>
        <p:spPr>
          <a:xfrm>
            <a:off x="0" y="6565025"/>
            <a:ext cx="9144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Ippon Technologies © 2014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84" name="Google Shape;884;p80"/>
          <p:cNvSpPr txBox="1"/>
          <p:nvPr/>
        </p:nvSpPr>
        <p:spPr>
          <a:xfrm>
            <a:off x="0" y="6565025"/>
            <a:ext cx="9144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Ippon Technologies © 2014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client">
  <p:cSld name="TITLE_5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5954000"/>
            <a:ext cx="751390" cy="2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10"/>
          <p:cNvCxnSpPr/>
          <p:nvPr/>
        </p:nvCxnSpPr>
        <p:spPr>
          <a:xfrm>
            <a:off x="384621" y="24349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10"/>
          <p:cNvCxnSpPr/>
          <p:nvPr/>
        </p:nvCxnSpPr>
        <p:spPr>
          <a:xfrm>
            <a:off x="644469" y="24349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304800" y="4211000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0" name="Google Shape;50;p10"/>
          <p:cNvSpPr/>
          <p:nvPr/>
        </p:nvSpPr>
        <p:spPr>
          <a:xfrm>
            <a:off x="385200" y="879700"/>
            <a:ext cx="1268400" cy="105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2" type="subTitle"/>
          </p:nvPr>
        </p:nvSpPr>
        <p:spPr>
          <a:xfrm>
            <a:off x="304800" y="3011067"/>
            <a:ext cx="6420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client - Blanc">
  <p:cSld name="TITLE_5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15881" l="0" r="0" t="0"/>
          <a:stretch/>
        </p:blipFill>
        <p:spPr>
          <a:xfrm>
            <a:off x="0" y="0"/>
            <a:ext cx="91728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304800" y="3011067"/>
            <a:ext cx="6420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cxnSp>
        <p:nvCxnSpPr>
          <p:cNvPr id="57" name="Google Shape;57;p11"/>
          <p:cNvCxnSpPr/>
          <p:nvPr/>
        </p:nvCxnSpPr>
        <p:spPr>
          <a:xfrm>
            <a:off x="384621" y="2434928"/>
            <a:ext cx="24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644469" y="2434928"/>
            <a:ext cx="137100" cy="0"/>
          </a:xfrm>
          <a:prstGeom prst="straightConnector1">
            <a:avLst/>
          </a:prstGeom>
          <a:noFill/>
          <a:ln cap="flat" cmpd="sng" w="28575">
            <a:solidFill>
              <a:srgbClr val="F9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304800" y="4211000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1"/>
          <p:cNvSpPr/>
          <p:nvPr/>
        </p:nvSpPr>
        <p:spPr>
          <a:xfrm>
            <a:off x="385200" y="506400"/>
            <a:ext cx="2008200" cy="1471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34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idx="3" type="subTitle"/>
          </p:nvPr>
        </p:nvSpPr>
        <p:spPr>
          <a:xfrm>
            <a:off x="5267525" y="5319900"/>
            <a:ext cx="3636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pic>
        <p:nvPicPr>
          <p:cNvPr id="62" name="Google Shape;6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725" y="5954000"/>
            <a:ext cx="751390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idx="4" type="subTitle"/>
          </p:nvPr>
        </p:nvSpPr>
        <p:spPr>
          <a:xfrm>
            <a:off x="781575" y="4923900"/>
            <a:ext cx="482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/>
        </p:nvSpPr>
        <p:spPr>
          <a:xfrm>
            <a:off x="8455200" y="6531600"/>
            <a:ext cx="688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2019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1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48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73" Type="http://schemas.openxmlformats.org/officeDocument/2006/relationships/theme" Target="../theme/theme2.xml"/><Relationship Id="rId72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40.xml"/><Relationship Id="rId71" Type="http://schemas.openxmlformats.org/officeDocument/2006/relationships/slideLayout" Target="../slideLayouts/slideLayout77.xml"/><Relationship Id="rId70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44.xml"/><Relationship Id="rId62" Type="http://schemas.openxmlformats.org/officeDocument/2006/relationships/slideLayout" Target="../slideLayouts/slideLayout68.xml"/><Relationship Id="rId61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6.xml"/><Relationship Id="rId64" Type="http://schemas.openxmlformats.org/officeDocument/2006/relationships/slideLayout" Target="../slideLayouts/slideLayout70.xml"/><Relationship Id="rId63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28.xml"/><Relationship Id="rId66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27.xml"/><Relationship Id="rId65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30.xml"/><Relationship Id="rId68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29.xml"/><Relationship Id="rId67" Type="http://schemas.openxmlformats.org/officeDocument/2006/relationships/slideLayout" Target="../slideLayouts/slideLayout73.xml"/><Relationship Id="rId60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31.xml"/><Relationship Id="rId69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35.xml"/><Relationship Id="rId51" Type="http://schemas.openxmlformats.org/officeDocument/2006/relationships/slideLayout" Target="../slideLayouts/slideLayout57.xml"/><Relationship Id="rId50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17.xml"/><Relationship Id="rId5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6.xml"/><Relationship Id="rId5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19.xml"/><Relationship Id="rId5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18.xml"/><Relationship Id="rId5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21.xml"/><Relationship Id="rId5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20.xml"/><Relationship Id="rId58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z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4" r:id="rId61"/>
    <p:sldLayoutId id="2147483715" r:id="rId62"/>
    <p:sldLayoutId id="2147483716" r:id="rId63"/>
    <p:sldLayoutId id="2147483717" r:id="rId64"/>
    <p:sldLayoutId id="2147483718" r:id="rId65"/>
    <p:sldLayoutId id="2147483719" r:id="rId66"/>
    <p:sldLayoutId id="2147483720" r:id="rId67"/>
    <p:sldLayoutId id="2147483721" r:id="rId68"/>
    <p:sldLayoutId id="2147483722" r:id="rId69"/>
    <p:sldLayoutId id="2147483723" r:id="rId70"/>
    <p:sldLayoutId id="2147483724" r:id="rId71"/>
    <p:sldLayoutId id="2147483725" r:id="rId7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1"/>
          <p:cNvSpPr txBox="1"/>
          <p:nvPr>
            <p:ph idx="1" type="subTitle"/>
          </p:nvPr>
        </p:nvSpPr>
        <p:spPr>
          <a:xfrm>
            <a:off x="0" y="5167500"/>
            <a:ext cx="9144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Expressions régulières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0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 caractère de début de chaîne</a:t>
            </a:r>
            <a:endParaRPr sz="2400"/>
          </a:p>
        </p:txBody>
      </p:sp>
      <p:sp>
        <p:nvSpPr>
          <p:cNvPr id="941" name="Google Shape;941;p90"/>
          <p:cNvSpPr txBox="1"/>
          <p:nvPr>
            <p:ph idx="3" type="body"/>
          </p:nvPr>
        </p:nvSpPr>
        <p:spPr>
          <a:xfrm>
            <a:off x="308179" y="17009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Le caractère </a:t>
            </a:r>
            <a:r>
              <a:rPr lang="en" sz="2400">
                <a:solidFill>
                  <a:srgbClr val="FF0000"/>
                </a:solidFill>
              </a:rPr>
              <a:t>^</a:t>
            </a:r>
            <a:r>
              <a:rPr lang="en" sz="2400">
                <a:solidFill>
                  <a:schemeClr val="dk1"/>
                </a:solidFill>
              </a:rPr>
              <a:t> permet de vérifier la présence en début de chaîne</a:t>
            </a:r>
            <a:b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world'.match(/^wo/) // KO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world'.match(/^Hel/) // OK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1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 caractère de fin de chaîne</a:t>
            </a:r>
            <a:endParaRPr sz="2400"/>
          </a:p>
        </p:txBody>
      </p:sp>
      <p:sp>
        <p:nvSpPr>
          <p:cNvPr id="947" name="Google Shape;947;p91"/>
          <p:cNvSpPr txBox="1"/>
          <p:nvPr>
            <p:ph idx="3" type="body"/>
          </p:nvPr>
        </p:nvSpPr>
        <p:spPr>
          <a:xfrm>
            <a:off x="308179" y="17009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Le caractère </a:t>
            </a:r>
            <a:r>
              <a:rPr lang="en" sz="2400">
                <a:solidFill>
                  <a:srgbClr val="FF0000"/>
                </a:solidFill>
              </a:rPr>
              <a:t>$</a:t>
            </a:r>
            <a:r>
              <a:rPr lang="en" sz="2400">
                <a:solidFill>
                  <a:schemeClr val="dk1"/>
                </a:solidFill>
              </a:rPr>
              <a:t> permet de vérifier la présence en fin de chaîne</a:t>
            </a:r>
            <a:b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world'.match(/$wo/) // KO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world'.match(/^orld/) // OK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2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 caractère de fin de séquence</a:t>
            </a:r>
            <a:endParaRPr sz="2400"/>
          </a:p>
        </p:txBody>
      </p:sp>
      <p:sp>
        <p:nvSpPr>
          <p:cNvPr id="953" name="Google Shape;953;p92"/>
          <p:cNvSpPr txBox="1"/>
          <p:nvPr>
            <p:ph idx="3" type="body"/>
          </p:nvPr>
        </p:nvSpPr>
        <p:spPr>
          <a:xfrm>
            <a:off x="308179" y="17009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Le caractère </a:t>
            </a:r>
            <a:r>
              <a:rPr lang="en" sz="2400">
                <a:solidFill>
                  <a:srgbClr val="FF0000"/>
                </a:solidFill>
              </a:rPr>
              <a:t>|</a:t>
            </a:r>
            <a:r>
              <a:rPr lang="en" sz="2400">
                <a:solidFill>
                  <a:schemeClr val="dk1"/>
                </a:solidFill>
              </a:rPr>
              <a:t> permet de donner le choix dans les séquences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world'.match(/tutu|world/) // OK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3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Echappement de caractère</a:t>
            </a:r>
            <a:endParaRPr sz="2400"/>
          </a:p>
        </p:txBody>
      </p:sp>
      <p:sp>
        <p:nvSpPr>
          <p:cNvPr id="959" name="Google Shape;959;p93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Certain caractère doivent être “échappé” avec le caractère “\” 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" sz="2000">
                <a:solidFill>
                  <a:srgbClr val="FF0000"/>
                </a:solidFill>
              </a:rPr>
              <a:t>\t</a:t>
            </a:r>
            <a:r>
              <a:rPr lang="en" sz="2000">
                <a:solidFill>
                  <a:schemeClr val="dk1"/>
                </a:solidFill>
              </a:rPr>
              <a:t> → tabulation horizontal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\r</a:t>
            </a:r>
            <a:r>
              <a:rPr lang="en" sz="2000">
                <a:solidFill>
                  <a:schemeClr val="dk1"/>
                </a:solidFill>
              </a:rPr>
              <a:t> → retour chariot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\n</a:t>
            </a:r>
            <a:r>
              <a:rPr lang="en" sz="2000">
                <a:solidFill>
                  <a:schemeClr val="dk1"/>
                </a:solidFill>
              </a:rPr>
              <a:t> → saut de ligne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\v</a:t>
            </a:r>
            <a:r>
              <a:rPr lang="en" sz="2000">
                <a:solidFill>
                  <a:schemeClr val="dk1"/>
                </a:solidFill>
              </a:rPr>
              <a:t> → tabulation verticale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\f</a:t>
            </a:r>
            <a:r>
              <a:rPr lang="en" sz="2000">
                <a:solidFill>
                  <a:schemeClr val="dk1"/>
                </a:solidFill>
              </a:rPr>
              <a:t> → saut de page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\0</a:t>
            </a:r>
            <a:r>
              <a:rPr lang="en" sz="2000">
                <a:solidFill>
                  <a:schemeClr val="dk1"/>
                </a:solidFill>
              </a:rPr>
              <a:t> → caractère NULL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\cX</a:t>
            </a:r>
            <a:r>
              <a:rPr lang="en" sz="2000">
                <a:solidFill>
                  <a:schemeClr val="dk1"/>
                </a:solidFill>
              </a:rPr>
              <a:t> → caractère de contrôl avec X de A à Z (ex: \cM → control-M)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\uHH</a:t>
            </a:r>
            <a:r>
              <a:rPr lang="en" sz="2000">
                <a:solidFill>
                  <a:schemeClr val="dk1"/>
                </a:solidFill>
              </a:rPr>
              <a:t> → caractère utf-8 avec HH en hexadecimal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\uHHHH</a:t>
            </a:r>
            <a:r>
              <a:rPr lang="en" sz="2000">
                <a:solidFill>
                  <a:schemeClr val="dk1"/>
                </a:solidFill>
              </a:rPr>
              <a:t> → caractère utf-16 avec HH en hexadecimal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chemeClr val="dk1"/>
                </a:solidFill>
              </a:rPr>
              <a:t>Cas spécial :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lang="en" sz="2000">
                <a:solidFill>
                  <a:srgbClr val="FF0000"/>
                </a:solidFill>
              </a:rPr>
              <a:t>[\b]</a:t>
            </a:r>
            <a:r>
              <a:rPr lang="en" sz="2000">
                <a:solidFill>
                  <a:schemeClr val="dk1"/>
                </a:solidFill>
              </a:rPr>
              <a:t> → retour arrière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 classes de caractères (1)</a:t>
            </a:r>
            <a:endParaRPr sz="2400"/>
          </a:p>
        </p:txBody>
      </p:sp>
      <p:sp>
        <p:nvSpPr>
          <p:cNvPr id="965" name="Google Shape;965;p94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Des classes de caractères </a:t>
            </a:r>
            <a:r>
              <a:rPr lang="en" sz="2400">
                <a:solidFill>
                  <a:schemeClr val="dk1"/>
                </a:solidFill>
              </a:rPr>
              <a:t>prédéfinies</a:t>
            </a:r>
            <a:r>
              <a:rPr lang="en" sz="2400">
                <a:solidFill>
                  <a:schemeClr val="dk1"/>
                </a:solidFill>
              </a:rPr>
              <a:t> existent 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b="1" lang="en" sz="2000">
                <a:solidFill>
                  <a:srgbClr val="FF0000"/>
                </a:solidFill>
              </a:rPr>
              <a:t>.</a:t>
            </a:r>
            <a:r>
              <a:rPr lang="en" sz="2000">
                <a:solidFill>
                  <a:schemeClr val="dk1"/>
                </a:solidFill>
              </a:rPr>
              <a:t> → n’importe quel caractère sauf le saut de ligne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\d</a:t>
            </a:r>
            <a:r>
              <a:rPr lang="en" sz="2000">
                <a:solidFill>
                  <a:schemeClr val="dk1"/>
                </a:solidFill>
              </a:rPr>
              <a:t> → caractère numérique 0 à 9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\D</a:t>
            </a:r>
            <a:r>
              <a:rPr lang="en" sz="2000">
                <a:solidFill>
                  <a:schemeClr val="dk1"/>
                </a:solidFill>
              </a:rPr>
              <a:t> → caractère non numérique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\w</a:t>
            </a:r>
            <a:r>
              <a:rPr lang="en" sz="2000">
                <a:solidFill>
                  <a:schemeClr val="dk1"/>
                </a:solidFill>
              </a:rPr>
              <a:t> → caractère alphabétique latin incluant les </a:t>
            </a:r>
            <a:r>
              <a:rPr lang="en" sz="2000">
                <a:solidFill>
                  <a:srgbClr val="FF0000"/>
                </a:solidFill>
              </a:rPr>
              <a:t>-</a:t>
            </a:r>
            <a:r>
              <a:rPr lang="en" sz="2000">
                <a:solidFill>
                  <a:schemeClr val="dk1"/>
                </a:solidFill>
              </a:rPr>
              <a:t> et </a:t>
            </a:r>
            <a:r>
              <a:rPr lang="en" sz="2000">
                <a:solidFill>
                  <a:srgbClr val="FF0000"/>
                </a:solidFill>
              </a:rPr>
              <a:t>_</a:t>
            </a:r>
            <a:endParaRPr sz="2000">
              <a:solidFill>
                <a:srgbClr val="FF000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\W</a:t>
            </a:r>
            <a:r>
              <a:rPr lang="en" sz="2000">
                <a:solidFill>
                  <a:schemeClr val="dk1"/>
                </a:solidFill>
              </a:rPr>
              <a:t> → caractère non alphabétique latin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\s</a:t>
            </a:r>
            <a:r>
              <a:rPr lang="en" sz="2000">
                <a:solidFill>
                  <a:schemeClr val="dk1"/>
                </a:solidFill>
              </a:rPr>
              <a:t> → caractère blanc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\S</a:t>
            </a:r>
            <a:r>
              <a:rPr lang="en" sz="2000">
                <a:solidFill>
                  <a:schemeClr val="dk1"/>
                </a:solidFill>
              </a:rPr>
              <a:t> → caractère non blanc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5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 ensembles et plages de caractères (1)</a:t>
            </a:r>
            <a:endParaRPr sz="2400"/>
          </a:p>
        </p:txBody>
      </p:sp>
      <p:sp>
        <p:nvSpPr>
          <p:cNvPr id="971" name="Google Shape;971;p95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On peut définir ses propres ensembles et plage de caractères 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[</a:t>
            </a:r>
            <a:r>
              <a:rPr i="1" lang="en" sz="2000">
                <a:solidFill>
                  <a:schemeClr val="dk1"/>
                </a:solidFill>
              </a:rPr>
              <a:t>&lt;Liste de caractères&gt;</a:t>
            </a:r>
            <a:r>
              <a:rPr lang="en" sz="2000">
                <a:solidFill>
                  <a:srgbClr val="FF0000"/>
                </a:solidFill>
              </a:rPr>
              <a:t>]</a:t>
            </a:r>
            <a:r>
              <a:rPr lang="en" sz="2000">
                <a:solidFill>
                  <a:schemeClr val="dk1"/>
                </a:solidFill>
              </a:rPr>
              <a:t> → Ensemble de caractère personnalisable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[aeiouy] 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 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ensemble {a,e,i,o,u,y}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0000"/>
                </a:solidFill>
              </a:rPr>
              <a:t>[^</a:t>
            </a:r>
            <a:r>
              <a:rPr i="1" lang="en" sz="2000">
                <a:solidFill>
                  <a:schemeClr val="dk1"/>
                </a:solidFill>
              </a:rPr>
              <a:t>&lt;Liste de caractères&gt;</a:t>
            </a:r>
            <a:r>
              <a:rPr lang="en" sz="2000">
                <a:solidFill>
                  <a:srgbClr val="FF0000"/>
                </a:solidFill>
              </a:rPr>
              <a:t>]</a:t>
            </a:r>
            <a:r>
              <a:rPr lang="en" sz="2000">
                <a:solidFill>
                  <a:schemeClr val="dk1"/>
                </a:solidFill>
              </a:rPr>
              <a:t> → Ensemble de caractère pré-définies à exclure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[^aeiouy] 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 exclusion de l’ensemble {a, e, i, o u, y}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" sz="2000">
                <a:solidFill>
                  <a:srgbClr val="FF0000"/>
                </a:solidFill>
              </a:rPr>
              <a:t>[</a:t>
            </a:r>
            <a:r>
              <a:rPr i="1" lang="en" sz="2000">
                <a:solidFill>
                  <a:schemeClr val="dk1"/>
                </a:solidFill>
              </a:rPr>
              <a:t>&lt;carac1&gt;</a:t>
            </a:r>
            <a:r>
              <a:rPr lang="en" sz="2000">
                <a:solidFill>
                  <a:srgbClr val="FF0000"/>
                </a:solidFill>
              </a:rPr>
              <a:t>-</a:t>
            </a:r>
            <a:r>
              <a:rPr i="1" lang="en" sz="2000">
                <a:solidFill>
                  <a:schemeClr val="dk1"/>
                </a:solidFill>
              </a:rPr>
              <a:t>&lt;carac2&gt;</a:t>
            </a:r>
            <a:r>
              <a:rPr i="1" lang="en" sz="2000">
                <a:solidFill>
                  <a:schemeClr val="dk1"/>
                </a:solidFill>
              </a:rPr>
              <a:t>&lt;etc</a:t>
            </a:r>
            <a:r>
              <a:rPr i="1" lang="en" sz="2000">
                <a:solidFill>
                  <a:schemeClr val="dk1"/>
                </a:solidFill>
              </a:rPr>
              <a:t>...&gt;</a:t>
            </a:r>
            <a:r>
              <a:rPr lang="en" sz="2000">
                <a:solidFill>
                  <a:srgbClr val="FF0000"/>
                </a:solidFill>
              </a:rPr>
              <a:t>]</a:t>
            </a:r>
            <a:r>
              <a:rPr lang="en" sz="2000">
                <a:solidFill>
                  <a:schemeClr val="dk1"/>
                </a:solidFill>
              </a:rPr>
              <a:t> → Plages de caractères </a:t>
            </a:r>
            <a:r>
              <a:rPr lang="en" sz="2000">
                <a:solidFill>
                  <a:schemeClr val="dk1"/>
                </a:solidFill>
              </a:rPr>
              <a:t>personnalisable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[i-o] → plage de i à o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[a-z0-9] → plage de a-z et de 0-9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" sz="2000">
                <a:solidFill>
                  <a:srgbClr val="FF0000"/>
                </a:solidFill>
              </a:rPr>
              <a:t>[^</a:t>
            </a:r>
            <a:r>
              <a:rPr i="1" lang="en" sz="2000">
                <a:solidFill>
                  <a:schemeClr val="dk1"/>
                </a:solidFill>
              </a:rPr>
              <a:t>&lt;carac1&gt;</a:t>
            </a:r>
            <a:r>
              <a:rPr lang="en" sz="2000">
                <a:solidFill>
                  <a:srgbClr val="FF0000"/>
                </a:solidFill>
              </a:rPr>
              <a:t>-</a:t>
            </a:r>
            <a:r>
              <a:rPr i="1" lang="en" sz="2000">
                <a:solidFill>
                  <a:schemeClr val="dk1"/>
                </a:solidFill>
              </a:rPr>
              <a:t>&lt;carac2&gt;&lt;etc…&gt;</a:t>
            </a:r>
            <a:r>
              <a:rPr lang="en" sz="2000">
                <a:solidFill>
                  <a:srgbClr val="FF0000"/>
                </a:solidFill>
              </a:rPr>
              <a:t>]</a:t>
            </a:r>
            <a:r>
              <a:rPr lang="en" sz="2000">
                <a:solidFill>
                  <a:schemeClr val="dk1"/>
                </a:solidFill>
              </a:rPr>
              <a:t> → Exclusion de plage de caractères personnalisable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Ex: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[^a-z] → exclure la plage de a-z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Ex: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[^a-z0-9] → exclure les plages de a-z et 0-9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6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 ensembles et plages de caractères (2)</a:t>
            </a:r>
            <a:endParaRPr sz="2400"/>
          </a:p>
        </p:txBody>
      </p:sp>
      <p:sp>
        <p:nvSpPr>
          <p:cNvPr id="977" name="Google Shape;977;p96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i="1" lang="en" sz="2400">
                <a:solidFill>
                  <a:schemeClr val="dk1"/>
                </a:solidFill>
              </a:rPr>
              <a:t>&lt;expr1&gt;</a:t>
            </a:r>
            <a:r>
              <a:rPr lang="en" sz="2400">
                <a:solidFill>
                  <a:srgbClr val="FF0000"/>
                </a:solidFill>
              </a:rPr>
              <a:t>|</a:t>
            </a:r>
            <a:r>
              <a:rPr i="1" lang="en" sz="2400">
                <a:solidFill>
                  <a:schemeClr val="dk1"/>
                </a:solidFill>
              </a:rPr>
              <a:t>&lt;exp2&gt;</a:t>
            </a:r>
            <a:r>
              <a:rPr lang="en" sz="2400">
                <a:solidFill>
                  <a:schemeClr val="dk1"/>
                </a:solidFill>
              </a:rPr>
              <a:t>→ correspond à l’exp1 ou expr2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'Bonjour'.match(/bon(jour|soir)/)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'Bonsoir'.match(/bon(jour|soir)/) // OK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'Bonheur'.match(/bon(jour|soir)/) // KO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7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 quantificateurs (1)</a:t>
            </a:r>
            <a:endParaRPr sz="2400"/>
          </a:p>
        </p:txBody>
      </p:sp>
      <p:sp>
        <p:nvSpPr>
          <p:cNvPr id="983" name="Google Shape;983;p97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Les quantificateurs permettent de définir les structures sur le nombre de caractères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i="1" lang="en" sz="2400">
                <a:solidFill>
                  <a:schemeClr val="dk1"/>
                </a:solidFill>
              </a:rPr>
              <a:t>&lt;expr&gt;</a:t>
            </a:r>
            <a:r>
              <a:rPr lang="en" sz="2400">
                <a:solidFill>
                  <a:srgbClr val="FF0000"/>
                </a:solidFill>
              </a:rPr>
              <a:t>?</a:t>
            </a:r>
            <a:r>
              <a:rPr lang="en" sz="2400">
                <a:solidFill>
                  <a:schemeClr val="dk1"/>
                </a:solidFill>
              </a:rPr>
              <a:t> → l’expression apparaît zéro ou une fois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'Rou666'.match(/Rou(dou)?666/)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'Roudou666'.match(/Rou(dou)?666/)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'Roudoudou666'.match(/Rou(dou)?666/) // KO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i="1" lang="en" sz="2400">
                <a:solidFill>
                  <a:schemeClr val="dk1"/>
                </a:solidFill>
              </a:rPr>
              <a:t>&lt;expr&gt;</a:t>
            </a:r>
            <a:r>
              <a:rPr lang="en" sz="2400">
                <a:solidFill>
                  <a:srgbClr val="FF0000"/>
                </a:solidFill>
              </a:rPr>
              <a:t>*</a:t>
            </a:r>
            <a:r>
              <a:rPr lang="en" sz="2400">
                <a:solidFill>
                  <a:schemeClr val="dk1"/>
                </a:solidFill>
              </a:rPr>
              <a:t> →  l’expression apparaît zéro fois ou plus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'Rou666'.match(/Rou(dou)*666/)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'Roudou666'.match(/Rou(dou)*666/)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'Roudoudou666'.match(/Rou(dou)*666/) // OK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i="1" lang="en" sz="2400">
                <a:solidFill>
                  <a:schemeClr val="dk1"/>
                </a:solidFill>
              </a:rPr>
              <a:t>&lt;expr&gt;</a:t>
            </a:r>
            <a:r>
              <a:rPr lang="en" sz="2400">
                <a:solidFill>
                  <a:srgbClr val="FF0000"/>
                </a:solidFill>
              </a:rPr>
              <a:t>+</a:t>
            </a:r>
            <a:r>
              <a:rPr lang="en" sz="2400">
                <a:solidFill>
                  <a:schemeClr val="dk1"/>
                </a:solidFill>
              </a:rPr>
              <a:t> → l’expression apparaît une fois ou plus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'Rou666'.match(/Rou(dou)+666/) // KO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'Roudou666'.match(/Rou(dou)+666/)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'Roudoudou666'.match(/Rou(dou)+666/) // OK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8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 quantificateurs (2)</a:t>
            </a:r>
            <a:endParaRPr sz="2400"/>
          </a:p>
        </p:txBody>
      </p:sp>
      <p:sp>
        <p:nvSpPr>
          <p:cNvPr id="989" name="Google Shape;989;p98"/>
          <p:cNvSpPr txBox="1"/>
          <p:nvPr>
            <p:ph idx="3" type="body"/>
          </p:nvPr>
        </p:nvSpPr>
        <p:spPr>
          <a:xfrm>
            <a:off x="304804" y="8574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i="1" lang="en" sz="2400">
                <a:solidFill>
                  <a:schemeClr val="dk1"/>
                </a:solidFill>
              </a:rPr>
              <a:t>&lt;expr&gt;</a:t>
            </a:r>
            <a:r>
              <a:rPr lang="en" sz="2400">
                <a:solidFill>
                  <a:srgbClr val="FF0000"/>
                </a:solidFill>
              </a:rPr>
              <a:t>{</a:t>
            </a:r>
            <a:r>
              <a:rPr lang="en" sz="2400">
                <a:solidFill>
                  <a:schemeClr val="dk1"/>
                </a:solidFill>
              </a:rPr>
              <a:t>X</a:t>
            </a:r>
            <a:r>
              <a:rPr lang="en" sz="2400">
                <a:solidFill>
                  <a:srgbClr val="FF0000"/>
                </a:solidFill>
              </a:rPr>
              <a:t>} </a:t>
            </a:r>
            <a:r>
              <a:rPr lang="en" sz="2400">
                <a:solidFill>
                  <a:schemeClr val="dk1"/>
                </a:solidFill>
              </a:rPr>
              <a:t>→ le groupe apparaît X fois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'aieaieaie'.match(/(ouille){3}/) // KO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'aieaieaie'.match(/(aie){3}/) // OK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i="1" lang="en" sz="2400">
                <a:solidFill>
                  <a:schemeClr val="dk1"/>
                </a:solidFill>
              </a:rPr>
              <a:t>&lt;expr&gt;</a:t>
            </a:r>
            <a:r>
              <a:rPr lang="en" sz="2400">
                <a:solidFill>
                  <a:srgbClr val="FF0000"/>
                </a:solidFill>
              </a:rPr>
              <a:t>{</a:t>
            </a:r>
            <a:r>
              <a:rPr i="1" lang="en" sz="2400">
                <a:solidFill>
                  <a:schemeClr val="dk1"/>
                </a:solidFill>
              </a:rPr>
              <a:t>min</a:t>
            </a:r>
            <a:r>
              <a:rPr lang="en" sz="2400">
                <a:solidFill>
                  <a:srgbClr val="FF0000"/>
                </a:solidFill>
              </a:rPr>
              <a:t>,</a:t>
            </a:r>
            <a:r>
              <a:rPr i="1" lang="en" sz="2400">
                <a:solidFill>
                  <a:schemeClr val="dk1"/>
                </a:solidFill>
              </a:rPr>
              <a:t>max</a:t>
            </a:r>
            <a:r>
              <a:rPr lang="en" sz="2400">
                <a:solidFill>
                  <a:srgbClr val="FF0000"/>
                </a:solidFill>
              </a:rPr>
              <a:t>}</a:t>
            </a:r>
            <a:r>
              <a:rPr lang="en" sz="2400">
                <a:solidFill>
                  <a:schemeClr val="dk1"/>
                </a:solidFill>
              </a:rPr>
              <a:t> → le groupe apparaît au moins min fois et jusqu’à max fois max (max peut être laissé vide pour représenter une infinité ie {min,})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'Roudoudou666!'.match(/Rou(dou)*(6){1,}!/)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'Roudoudou666!'.match(/Rou(dou)*(6){1,2}!/) // KO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'Roudoudou666!'.match(/Rou(dou)*(6){1,3}!/)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9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Groupe capturant (1)</a:t>
            </a:r>
            <a:endParaRPr sz="2400"/>
          </a:p>
        </p:txBody>
      </p:sp>
      <p:sp>
        <p:nvSpPr>
          <p:cNvPr id="995" name="Google Shape;995;p99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Il est possible de récupérer les résultats d’une structure ciblée avec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&lt;expr&gt;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et la méthode exec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Les résultats seront retournés dans un tableau, mais attention les résultats commencent à 1 et non à 0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Il est possible de ne pas récupérer un résultat tout en déclarant un groupe dans une structure avec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(?:&lt;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expr&gt;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resultat = /([a-zA-z]+)(?:[0-9]+)([a-zA-z]+)?/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.exec('ab123de');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console.log(resultat[0]); // affiche 'ab123de';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console.log(resultat[1]); // affiche 'ab';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console.log(resultat[2]); // affiche 'de';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2"/>
          <p:cNvSpPr txBox="1"/>
          <p:nvPr>
            <p:ph idx="1" type="subTitle"/>
          </p:nvPr>
        </p:nvSpPr>
        <p:spPr>
          <a:xfrm>
            <a:off x="304800" y="461433"/>
            <a:ext cx="27225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Sommaire</a:t>
            </a:r>
            <a:endParaRPr sz="2400"/>
          </a:p>
        </p:txBody>
      </p:sp>
      <p:sp>
        <p:nvSpPr>
          <p:cNvPr id="895" name="Google Shape;895;p82"/>
          <p:cNvSpPr txBox="1"/>
          <p:nvPr/>
        </p:nvSpPr>
        <p:spPr>
          <a:xfrm>
            <a:off x="3449825" y="499767"/>
            <a:ext cx="4039800" cy="6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C’est quoi une expression régulière 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 syntaxe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0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Groupe capturant (2)</a:t>
            </a:r>
            <a:endParaRPr sz="2400"/>
          </a:p>
        </p:txBody>
      </p:sp>
      <p:sp>
        <p:nvSpPr>
          <p:cNvPr id="1001" name="Google Shape;1001;p100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0000"/>
                </a:solidFill>
              </a:rPr>
              <a:t>(</a:t>
            </a:r>
            <a:r>
              <a:rPr i="1" lang="en" sz="2400">
                <a:solidFill>
                  <a:schemeClr val="dk1"/>
                </a:solidFill>
              </a:rPr>
              <a:t>&lt;expr&gt;</a:t>
            </a:r>
            <a:r>
              <a:rPr lang="en" sz="2400">
                <a:solidFill>
                  <a:srgbClr val="FF0000"/>
                </a:solidFill>
              </a:rPr>
              <a:t>)</a:t>
            </a:r>
            <a:r>
              <a:rPr lang="en" sz="2400">
                <a:solidFill>
                  <a:schemeClr val="dk1"/>
                </a:solidFill>
              </a:rPr>
              <a:t> → capture l’expression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Ex: 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'31-12'.exec(/..-(..)/) // capture 12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0000"/>
                </a:solidFill>
              </a:rPr>
              <a:t>(?&lt;</a:t>
            </a:r>
            <a:r>
              <a:rPr i="1" lang="en" sz="2400"/>
              <a:t>&lt;</a:t>
            </a:r>
            <a:r>
              <a:rPr i="1" lang="en" sz="2400"/>
              <a:t>n</a:t>
            </a:r>
            <a:r>
              <a:rPr i="1" lang="en" sz="2400"/>
              <a:t>omCapture&gt;</a:t>
            </a:r>
            <a:r>
              <a:rPr lang="en" sz="2400">
                <a:solidFill>
                  <a:srgbClr val="FF0000"/>
                </a:solidFill>
              </a:rPr>
              <a:t>&gt;</a:t>
            </a:r>
            <a:r>
              <a:rPr i="1" lang="en" sz="2400"/>
              <a:t>&lt;expr&gt;</a:t>
            </a:r>
            <a:r>
              <a:rPr lang="en" sz="2400">
                <a:solidFill>
                  <a:srgbClr val="FF0000"/>
                </a:solidFill>
              </a:rPr>
              <a:t>)</a:t>
            </a:r>
            <a:r>
              <a:rPr lang="en" sz="2400">
                <a:solidFill>
                  <a:schemeClr val="dk1"/>
                </a:solidFill>
              </a:rPr>
              <a:t> → capture une expression avec un nom spécifique. On peut ainsi retrouver plus facilement les expressions recherchées. Pour cela il faut utiliser la propriété ‘groups’ du résultat de la recherche.</a:t>
            </a:r>
            <a:br>
              <a:rPr lang="en" sz="2400">
                <a:solidFill>
                  <a:schemeClr val="dk1"/>
                </a:solidFill>
              </a:rPr>
            </a:br>
            <a:br>
              <a:rPr lang="en" sz="2400">
                <a:solidFill>
                  <a:schemeClr val="dk1"/>
                </a:solidFill>
              </a:rPr>
            </a:br>
            <a:r>
              <a:rPr i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res = /^(?&lt;s1&gt;aa)(?&lt;s2&gt;bb)(?&lt;s3&gt;cc)$/</a:t>
            </a:r>
            <a:br>
              <a:rPr i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.exec('aabbcc');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console.log(res.groups.s1); // affiche aa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console.log(res.groups.s2); // affiche bb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console.log(res.groups.s3); // affiche cc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1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Groupe capturant (3)</a:t>
            </a:r>
            <a:endParaRPr sz="2400"/>
          </a:p>
        </p:txBody>
      </p:sp>
      <p:sp>
        <p:nvSpPr>
          <p:cNvPr id="1007" name="Google Shape;1007;p101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0000"/>
                </a:solidFill>
              </a:rPr>
              <a:t>\</a:t>
            </a:r>
            <a:r>
              <a:rPr lang="en" sz="2400"/>
              <a:t>X</a:t>
            </a:r>
            <a:r>
              <a:rPr lang="en" sz="2400">
                <a:solidFill>
                  <a:schemeClr val="dk1"/>
                </a:solidFill>
              </a:rPr>
              <a:t> → Ave  X un nombre entier. Cela permet de faire référence à la dernière sous-chaîne qui correspond au n-ième groupe entre parenthèse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'ABDD'.match(/A(B|C)D\1/); // KO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'ABDB'.match(/A(B|C)D\1/);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'ACDC'.match(/A(B|C)D\1/); // OK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2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L’imbrication des groupes capturants</a:t>
            </a:r>
            <a:endParaRPr sz="2400"/>
          </a:p>
        </p:txBody>
      </p:sp>
      <p:sp>
        <p:nvSpPr>
          <p:cNvPr id="1013" name="Google Shape;1013;p102"/>
          <p:cNvSpPr txBox="1"/>
          <p:nvPr>
            <p:ph idx="3" type="body"/>
          </p:nvPr>
        </p:nvSpPr>
        <p:spPr>
          <a:xfrm>
            <a:off x="308179" y="17009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Pour capturer un groupe plusieurs fois, il est possible d’imbriquer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L’ordre des correspondances va de la parenthèse la plus englobante à la plus englobée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res = /(([0-9]{2})\/([0-9]{2}))/.exec('25/12');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res[1] = '25/12';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res[2] = '25';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res[3] = '12';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3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 assertions (1 - look ahead)</a:t>
            </a:r>
            <a:endParaRPr sz="2400"/>
          </a:p>
        </p:txBody>
      </p:sp>
      <p:sp>
        <p:nvSpPr>
          <p:cNvPr id="1019" name="Google Shape;1019;p103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Les assertions définissent les conditions supplémentaire  permettant d’avoir une correspondance.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i="1" lang="en" sz="2400">
                <a:solidFill>
                  <a:schemeClr val="dk1"/>
                </a:solidFill>
              </a:rPr>
              <a:t>&lt;expr1&gt;</a:t>
            </a:r>
            <a:r>
              <a:rPr lang="en" sz="2400">
                <a:solidFill>
                  <a:srgbClr val="FF0000"/>
                </a:solidFill>
              </a:rPr>
              <a:t>(?=</a:t>
            </a:r>
            <a:r>
              <a:rPr i="1" lang="en" sz="2400">
                <a:solidFill>
                  <a:schemeClr val="dk1"/>
                </a:solidFill>
              </a:rPr>
              <a:t>&lt;expr2&gt;</a:t>
            </a:r>
            <a:r>
              <a:rPr lang="en" sz="2400">
                <a:solidFill>
                  <a:srgbClr val="FF0000"/>
                </a:solidFill>
              </a:rPr>
              <a:t>)</a:t>
            </a:r>
            <a:r>
              <a:rPr lang="en" sz="2400">
                <a:solidFill>
                  <a:schemeClr val="dk1"/>
                </a:solidFill>
              </a:rPr>
              <a:t> → trouve expr1 si et seulement si elle est suivie de expr2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'Roudoudou666!'.match(/Rou(?=666)/) // KO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'Roudoudou666!'.match(/Rou(?=666)/) // OK et Rou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i="1" lang="en" sz="2400">
                <a:solidFill>
                  <a:schemeClr val="dk1"/>
                </a:solidFill>
              </a:rPr>
              <a:t>&lt;expr1&gt;</a:t>
            </a:r>
            <a:r>
              <a:rPr lang="en" sz="2400">
                <a:solidFill>
                  <a:srgbClr val="FF0000"/>
                </a:solidFill>
              </a:rPr>
              <a:t>(?!</a:t>
            </a:r>
            <a:r>
              <a:rPr i="1" lang="en" sz="2400">
                <a:solidFill>
                  <a:schemeClr val="dk1"/>
                </a:solidFill>
              </a:rPr>
              <a:t>&lt;expr2&gt;</a:t>
            </a:r>
            <a:r>
              <a:rPr lang="en" sz="2400">
                <a:solidFill>
                  <a:srgbClr val="FF0000"/>
                </a:solidFill>
              </a:rPr>
              <a:t>)</a:t>
            </a:r>
            <a:r>
              <a:rPr lang="en" sz="2400">
                <a:solidFill>
                  <a:schemeClr val="dk1"/>
                </a:solidFill>
              </a:rPr>
              <a:t> → trouve expr1 si et seulement si elle n’est  pas suivi de expr2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'Roudoudou666!'.match(/Rou(?!666)/) // OK et Rou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'Roudoudou666!'.match(/Rou(?!dou)/) // KO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4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 assertions (2 - look behind)</a:t>
            </a:r>
            <a:endParaRPr sz="2400"/>
          </a:p>
        </p:txBody>
      </p:sp>
      <p:sp>
        <p:nvSpPr>
          <p:cNvPr id="1025" name="Google Shape;1025;p104"/>
          <p:cNvSpPr txBox="1"/>
          <p:nvPr>
            <p:ph idx="3" type="body"/>
          </p:nvPr>
        </p:nvSpPr>
        <p:spPr>
          <a:xfrm>
            <a:off x="308175" y="857424"/>
            <a:ext cx="8835900" cy="5750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0000"/>
                </a:solidFill>
              </a:rPr>
              <a:t>(?&lt;=</a:t>
            </a:r>
            <a:r>
              <a:rPr lang="en" sz="2400">
                <a:solidFill>
                  <a:schemeClr val="dk1"/>
                </a:solidFill>
              </a:rPr>
              <a:t>&lt;expr1&gt;</a:t>
            </a:r>
            <a:r>
              <a:rPr lang="en" sz="2400">
                <a:solidFill>
                  <a:srgbClr val="FF0000"/>
                </a:solidFill>
              </a:rPr>
              <a:t>)</a:t>
            </a:r>
            <a:r>
              <a:rPr lang="en" sz="2400">
                <a:solidFill>
                  <a:schemeClr val="dk1"/>
                </a:solidFill>
              </a:rPr>
              <a:t>&lt;expr2&gt;</a:t>
            </a:r>
            <a:r>
              <a:rPr lang="en" sz="2400">
                <a:solidFill>
                  <a:schemeClr val="dk1"/>
                </a:solidFill>
              </a:rPr>
              <a:t> → trouve expr2 si et seulement si elle est précédée de expr1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'Roudoudou666!'.match(/(?&lt;=Rou)dou/) // Match ‘dou’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'Roudoudou666!'.match(/(?&lt;=Rou)666/) // KO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0000"/>
                </a:solidFill>
              </a:rPr>
              <a:t>(?&lt;!</a:t>
            </a:r>
            <a:r>
              <a:rPr lang="en" sz="2400">
                <a:solidFill>
                  <a:schemeClr val="dk1"/>
                </a:solidFill>
              </a:rPr>
              <a:t>&lt;expr1&gt;</a:t>
            </a:r>
            <a:r>
              <a:rPr lang="en" sz="2400">
                <a:solidFill>
                  <a:srgbClr val="FF0000"/>
                </a:solidFill>
              </a:rPr>
              <a:t>)</a:t>
            </a:r>
            <a:r>
              <a:rPr lang="en" sz="2400">
                <a:solidFill>
                  <a:schemeClr val="dk1"/>
                </a:solidFill>
              </a:rPr>
              <a:t>&lt;expr2&gt;</a:t>
            </a:r>
            <a:r>
              <a:rPr lang="en" sz="2400">
                <a:solidFill>
                  <a:schemeClr val="dk1"/>
                </a:solidFill>
              </a:rPr>
              <a:t> → trouve expr2 si et seulement si elle n’est  pas précédée de expr1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'Roudoudou666!'.match(/(?&lt;!Rou)666/) // Match ‘666’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'Roudoudou666!'.match(/(?&lt;!dou)666/) // KO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3"/>
          <p:cNvSpPr txBox="1"/>
          <p:nvPr>
            <p:ph idx="1" type="subTitle"/>
          </p:nvPr>
        </p:nvSpPr>
        <p:spPr>
          <a:xfrm>
            <a:off x="517500" y="2708875"/>
            <a:ext cx="5775300" cy="1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quoi une expression régulière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4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C’est quoi une expression régulière ?</a:t>
            </a:r>
            <a:endParaRPr sz="2400"/>
          </a:p>
        </p:txBody>
      </p:sp>
      <p:sp>
        <p:nvSpPr>
          <p:cNvPr id="906" name="Google Shape;906;p84"/>
          <p:cNvSpPr txBox="1"/>
          <p:nvPr>
            <p:ph idx="3" type="body"/>
          </p:nvPr>
        </p:nvSpPr>
        <p:spPr>
          <a:xfrm>
            <a:off x="308179" y="17009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Langage spécifique (inclus dans JavaScript) pour décrire la structure de chaînes de caractères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Outil utile et performant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</a:rPr>
              <a:t>Détecte, traite et extrait rapidement des chaînes de caractère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N’acceptent pas les commentaires ou les espaces blancs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Facile à comprendre et à écrire sous une forme élémentaire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Peut vite devenir illisible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Autres noms: RegEx, Expression Rationnelle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5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Construire une expression régulière</a:t>
            </a:r>
            <a:endParaRPr sz="2400"/>
          </a:p>
        </p:txBody>
      </p:sp>
      <p:sp>
        <p:nvSpPr>
          <p:cNvPr id="912" name="Google Shape;912;p85"/>
          <p:cNvSpPr txBox="1"/>
          <p:nvPr>
            <p:ph idx="3" type="body"/>
          </p:nvPr>
        </p:nvSpPr>
        <p:spPr>
          <a:xfrm>
            <a:off x="308179" y="17009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Construction de manière littérale ou via un constructeur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De façon littérale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</a:rPr>
              <a:t>chaîne de caractères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chemeClr val="dk1"/>
                </a:solidFill>
              </a:rPr>
              <a:t>Guillemets ou apostrophes remplacés par des /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myString = 'hello';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myRegExp = /hello/;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</a:rPr>
              <a:t>Via le constructeur RegExp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myRegExp = new RegExp('hello');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On utilise le constructeur pour créer une expression de manière dynamique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dynamicRegExp = ...;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myRegExp = new RegExp(dynamicRegExp);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6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 options d’une expression régulière</a:t>
            </a:r>
            <a:endParaRPr sz="2400"/>
          </a:p>
        </p:txBody>
      </p:sp>
      <p:sp>
        <p:nvSpPr>
          <p:cNvPr id="918" name="Google Shape;918;p86"/>
          <p:cNvSpPr txBox="1"/>
          <p:nvPr>
            <p:ph idx="3" type="body"/>
          </p:nvPr>
        </p:nvSpPr>
        <p:spPr>
          <a:xfrm>
            <a:off x="308179" y="17009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Plusieurs options possibles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chemeClr val="dk1"/>
                </a:solidFill>
              </a:rPr>
              <a:t>i : sensibilité à la casse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chemeClr val="dk1"/>
                </a:solidFill>
              </a:rPr>
              <a:t>m : multiligne. ^ et $ peuvent correspondre à des caractères de fin de ligne, on ne traite plus une chaîne mais un ensemble de lignes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chemeClr val="dk1"/>
                </a:solidFill>
              </a:rPr>
              <a:t>g pour être globale : permet les correspondances multiples (on ne s’arrête pas à la première correspondance)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Il est possible d’utiliser plusieurs options en même temps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La construction avec les options</a:t>
            </a:r>
            <a:b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après le / de fermeture</a:t>
            </a:r>
            <a:b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let myRegExp = /hello/img;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comme paramètre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let myRegExp = new RegExp('hello', 'img');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7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Utiliser une expression régulière</a:t>
            </a:r>
            <a:endParaRPr sz="2400"/>
          </a:p>
        </p:txBody>
      </p:sp>
      <p:sp>
        <p:nvSpPr>
          <p:cNvPr id="924" name="Google Shape;924;p87"/>
          <p:cNvSpPr txBox="1"/>
          <p:nvPr>
            <p:ph idx="3" type="body"/>
          </p:nvPr>
        </p:nvSpPr>
        <p:spPr>
          <a:xfrm>
            <a:off x="308179" y="17009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Une expression régulière peut s’utiliser avec plusieurs méthodes, soit de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2400">
                <a:solidFill>
                  <a:schemeClr val="dk1"/>
                </a:solidFill>
              </a:rPr>
              <a:t>, soit de l’objet</a:t>
            </a: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RegExp</a:t>
            </a: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regexp.exec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regexp.test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string.match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string.replace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string.search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string.split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Les expression régulières sont très difficiles à debugger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8"/>
          <p:cNvSpPr txBox="1"/>
          <p:nvPr>
            <p:ph idx="1" type="subTitle"/>
          </p:nvPr>
        </p:nvSpPr>
        <p:spPr>
          <a:xfrm>
            <a:off x="517500" y="2708867"/>
            <a:ext cx="6993600" cy="1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syntaxe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9"/>
          <p:cNvSpPr txBox="1"/>
          <p:nvPr>
            <p:ph idx="1" type="subTitle"/>
          </p:nvPr>
        </p:nvSpPr>
        <p:spPr>
          <a:xfrm>
            <a:off x="304800" y="461433"/>
            <a:ext cx="82554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Définir les structures</a:t>
            </a:r>
            <a:endParaRPr sz="2400"/>
          </a:p>
        </p:txBody>
      </p:sp>
      <p:sp>
        <p:nvSpPr>
          <p:cNvPr id="935" name="Google Shape;935;p89"/>
          <p:cNvSpPr txBox="1"/>
          <p:nvPr>
            <p:ph idx="3" type="body"/>
          </p:nvPr>
        </p:nvSpPr>
        <p:spPr>
          <a:xfrm>
            <a:off x="308179" y="1700933"/>
            <a:ext cx="8835900" cy="4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Nous avons vu comment construire et utiliser une expression régulière sans nous attarder sur la syntaxe des structures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</a:rPr>
              <a:t>Les structures permettent de détecter, traiter et extraire des chaînes 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</a:rPr>
              <a:t>Commençant par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</a:rPr>
              <a:t>Finissant par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</a:rPr>
              <a:t>Possédant un certain type de caractère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</a:rPr>
              <a:t>Possédant un certain nombre de caractères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ppon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